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3" r:id="rId26"/>
    <p:sldId id="280" r:id="rId27"/>
    <p:sldId id="281" r:id="rId28"/>
    <p:sldId id="282" r:id="rId29"/>
    <p:sldId id="283" r:id="rId30"/>
    <p:sldId id="294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5" r:id="rId41"/>
    <p:sldId id="296" r:id="rId42"/>
    <p:sldId id="299" r:id="rId43"/>
    <p:sldId id="297" r:id="rId44"/>
    <p:sldId id="298" r:id="rId45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-1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05E58-212D-4C62-AB46-1B79DE7B7275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2DBF4-5048-4B2A-9BF8-3BB02F5A10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3EAE5-1DB5-490E-A771-5D1DC4EE1210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2FACD-3783-4472-8F7C-131E86089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34A5B-50C5-47E2-A1D4-EBB23D42A263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208F8-C605-44EE-A805-54667145C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FE03-C460-4EE7-A813-C4F373CFC3C8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AC73A-362E-4379-AF8C-1ACC9BC55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8DE1-C785-49A0-B9D8-1A3173C669D0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E803E-6293-4F47-A14E-8AFB1A025D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D652-FDE4-40F2-946F-290B99493C05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C456-BAB9-421D-90B5-4FE5D4ABA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ED401-B414-4C89-8B34-28ED30929896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9A2C0-2ECA-4B92-ACC3-DB25F8176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00AB4-7BA1-44AC-83FB-0E66FD057831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6C18-1FBC-4DA9-8B02-57BD39896B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94F93-EF83-4B3B-B087-E42F1D239059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CF271-7297-4085-A62E-97B6929E6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A2BF9-113C-4A54-B6AD-B9974E1FBD22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AE99-FA91-4D63-A220-4D0D74D90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78BFB-5200-4D4B-91A3-25B4AC80FEDA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676C-DD39-41C6-A58D-4419B499C8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AE524F-DA30-41BF-92A5-C6F012DFC7A5}" type="datetimeFigureOut">
              <a:rPr lang="ru-RU"/>
              <a:pPr>
                <a:defRPr/>
              </a:pPr>
              <a:t>30.04.2018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DA784D-F7E2-4BB0-A52B-94AEE6D20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ctrTitle"/>
          </p:nvPr>
        </p:nvSpPr>
        <p:spPr>
          <a:xfrm>
            <a:off x="1524000" y="322263"/>
            <a:ext cx="9144000" cy="3187700"/>
          </a:xfrm>
        </p:spPr>
        <p:txBody>
          <a:bodyPr/>
          <a:lstStyle/>
          <a:p>
            <a:r>
              <a:rPr lang="ru-RU" sz="8000" b="1" smtClean="0">
                <a:latin typeface="Times New Roman" pitchFamily="18" charset="0"/>
                <a:cs typeface="Times New Roman" pitchFamily="18" charset="0"/>
              </a:rPr>
              <a:t>ГИА 2018: </a:t>
            </a:r>
            <a:r>
              <a:rPr lang="ru-RU" sz="6700" b="1" smtClean="0">
                <a:latin typeface="Times New Roman" pitchFamily="18" charset="0"/>
                <a:cs typeface="Times New Roman" pitchFamily="18" charset="0"/>
              </a:rPr>
              <a:t>общий обзор вопросов подготовки</a:t>
            </a:r>
          </a:p>
        </p:txBody>
      </p:sp>
      <p:sp>
        <p:nvSpPr>
          <p:cNvPr id="1331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524000" y="4430713"/>
            <a:ext cx="9144000" cy="2085975"/>
          </a:xfrm>
        </p:spPr>
        <p:txBody>
          <a:bodyPr/>
          <a:lstStyle/>
          <a:p>
            <a:r>
              <a:rPr lang="ru-RU" smtClean="0"/>
              <a:t>                                                                                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                                                                                    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Кэрулы Н.Ф.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Slovenian members are just as entitled as German ones to speak the language of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Наиболее логично было бы предположить, что здесь необходимо придаточное определительное, начинающееся с союза</a:t>
            </a:r>
            <a:r>
              <a:rPr lang="en-US" dirty="0" smtClean="0"/>
              <a:t> </a:t>
            </a:r>
            <a:r>
              <a:rPr lang="en-US" i="1" dirty="0" smtClean="0"/>
              <a:t>who</a:t>
            </a:r>
            <a:r>
              <a:rPr lang="ru-RU" dirty="0" smtClean="0"/>
              <a:t>, так как определяемое слово</a:t>
            </a:r>
            <a:r>
              <a:rPr lang="en-US" dirty="0" smtClean="0"/>
              <a:t> </a:t>
            </a:r>
            <a:r>
              <a:rPr lang="ru-RU" dirty="0" smtClean="0"/>
              <a:t>принадлежит к категории </a:t>
            </a:r>
            <a:r>
              <a:rPr lang="en-US" dirty="0" smtClean="0"/>
              <a:t>human</a:t>
            </a:r>
            <a:r>
              <a:rPr lang="ru-RU" dirty="0" smtClean="0"/>
              <a:t>. Таких вариантов представлено два 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—</a:t>
            </a:r>
            <a:r>
              <a:rPr lang="en-US" dirty="0" smtClean="0"/>
              <a:t> who voted for them in their elections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dirty="0" smtClean="0"/>
              <a:t>  who debate</a:t>
            </a:r>
            <a:r>
              <a:rPr lang="en-US" b="1" dirty="0" smtClean="0"/>
              <a:t>s</a:t>
            </a:r>
            <a:r>
              <a:rPr lang="en-US" dirty="0" smtClean="0"/>
              <a:t> political issues in their mother tongue.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Однако второй из указанных</a:t>
            </a:r>
            <a:r>
              <a:rPr lang="en-US" dirty="0" smtClean="0"/>
              <a:t> </a:t>
            </a:r>
            <a:r>
              <a:rPr lang="ru-RU" dirty="0" smtClean="0"/>
              <a:t>вариантов использовать в данном предложении нельзя, так как определяемое слово потребует</a:t>
            </a:r>
            <a:r>
              <a:rPr lang="en-US" dirty="0" smtClean="0"/>
              <a:t> </a:t>
            </a:r>
            <a:r>
              <a:rPr lang="ru-RU" dirty="0" smtClean="0"/>
              <a:t>в придаточном предложении наличие сказуемого во множественном числе.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11:понимание структурно­смысловых связей в тексте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188" y="1825625"/>
            <a:ext cx="11938000" cy="485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Обращать внимание на местоимения (к чему, к какому слову они относятся?) : </a:t>
            </a:r>
            <a:r>
              <a:rPr lang="en-US" dirty="0" smtClean="0"/>
              <a:t>it, these, those, them,</a:t>
            </a:r>
            <a:r>
              <a:rPr lang="ru-RU" dirty="0" smtClean="0"/>
              <a:t> </a:t>
            </a:r>
            <a:r>
              <a:rPr lang="en-US" dirty="0" smtClean="0"/>
              <a:t>their </a:t>
            </a:r>
            <a:r>
              <a:rPr lang="ru-RU" dirty="0" smtClean="0"/>
              <a:t>и др.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общий </a:t>
            </a:r>
            <a:r>
              <a:rPr lang="ru-RU" dirty="0"/>
              <a:t>смысл предложения не менее </a:t>
            </a:r>
            <a:r>
              <a:rPr lang="ru-RU" dirty="0" smtClean="0"/>
              <a:t>важен, чем </a:t>
            </a:r>
            <a:r>
              <a:rPr lang="ru-RU" dirty="0"/>
              <a:t>структурный </a:t>
            </a:r>
            <a:r>
              <a:rPr lang="ru-RU" dirty="0" smtClean="0"/>
              <a:t>аспект: во </a:t>
            </a:r>
            <a:r>
              <a:rPr lang="ru-RU" dirty="0"/>
              <a:t>многих случаях содержание, </a:t>
            </a:r>
            <a:r>
              <a:rPr lang="ru-RU" dirty="0" smtClean="0"/>
              <a:t>смысл подсказывает </a:t>
            </a:r>
            <a:r>
              <a:rPr lang="ru-RU" dirty="0"/>
              <a:t>верный ответ, а синтаксис его </a:t>
            </a:r>
            <a:r>
              <a:rPr lang="ru-RU" dirty="0" smtClean="0"/>
              <a:t>подтверждает.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надо помнить, что выбор фрагмента определяется тем, что предшествует </a:t>
            </a:r>
            <a:r>
              <a:rPr lang="ru-RU" dirty="0" smtClean="0"/>
              <a:t>пропуску и </a:t>
            </a:r>
            <a:r>
              <a:rPr lang="ru-RU" dirty="0"/>
              <a:t>следует за ним</a:t>
            </a:r>
            <a:r>
              <a:rPr lang="ru-RU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355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88" y="5151438"/>
            <a:ext cx="121920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850" y="365125"/>
            <a:ext cx="10902950" cy="1000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12-18: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понимание информации в тексте</a:t>
            </a:r>
            <a:endParaRPr lang="ru-RU" dirty="0"/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450850" y="1687513"/>
            <a:ext cx="10902950" cy="4854575"/>
          </a:xfrm>
        </p:spPr>
        <p:txBody>
          <a:bodyPr/>
          <a:lstStyle/>
          <a:p>
            <a:r>
              <a:rPr lang="ru-RU" smtClean="0"/>
              <a:t>более продуктивной будет работа от тестового вопроса к тексту, что, кстати, облегчает и членение текста;</a:t>
            </a:r>
          </a:p>
          <a:p>
            <a:r>
              <a:rPr lang="ru-RU" smtClean="0"/>
              <a:t>правильный ответ может заключаться в одном слове или словосочетании, поэтому важно критически осмысливать мельчайшие детали текста, но уже понимая поставленные задачи;</a:t>
            </a:r>
          </a:p>
          <a:p>
            <a:r>
              <a:rPr lang="ru-RU" smtClean="0"/>
              <a:t>часто в самой формулировке вопроса содержится указание, в какой части текста следует искать ответ;</a:t>
            </a:r>
          </a:p>
          <a:p>
            <a:r>
              <a:rPr lang="ru-RU" smtClean="0"/>
              <a:t> вопросы следуют порядку и логике предъявления информации в тексте, но последний вопрос или вопросы могут относиться ко всему тексту в целом.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25450" y="365125"/>
            <a:ext cx="10928350" cy="1325563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Чтение 12-18: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полное понимание информации в тексте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863" y="1825625"/>
            <a:ext cx="11056937" cy="46529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обращать внимание на специфику поставленного вопроса. Так, </a:t>
            </a:r>
            <a:r>
              <a:rPr lang="ru-RU" dirty="0" smtClean="0"/>
              <a:t>вопрос может </a:t>
            </a:r>
            <a:r>
              <a:rPr lang="ru-RU" dirty="0"/>
              <a:t>быть ориентирован на работу «методом исключения». Обычно такие вопросы звучат </a:t>
            </a:r>
            <a:r>
              <a:rPr lang="ru-RU" dirty="0" smtClean="0"/>
              <a:t>как «</a:t>
            </a:r>
            <a:r>
              <a:rPr lang="en-US" dirty="0" smtClean="0"/>
              <a:t>What is TRUE  </a:t>
            </a:r>
            <a:r>
              <a:rPr lang="ru-RU" dirty="0" smtClean="0"/>
              <a:t>или </a:t>
            </a:r>
            <a:r>
              <a:rPr lang="en-US" dirty="0" smtClean="0"/>
              <a:t>What is NOT true</a:t>
            </a:r>
            <a:r>
              <a:rPr lang="ru-RU" dirty="0" smtClean="0"/>
              <a:t>» (</a:t>
            </a:r>
            <a:r>
              <a:rPr lang="en-US" dirty="0" smtClean="0"/>
              <a:t>…do not/ doesn’t…</a:t>
            </a:r>
            <a:r>
              <a:rPr lang="ru-RU" dirty="0" smtClean="0"/>
              <a:t>);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часто </a:t>
            </a:r>
            <a:r>
              <a:rPr lang="ru-RU" dirty="0"/>
              <a:t>первый вопрос по тексту связан с определением основной темы </a:t>
            </a:r>
            <a:r>
              <a:rPr lang="ru-RU" dirty="0" smtClean="0"/>
              <a:t>текста. Значит при </a:t>
            </a:r>
            <a:r>
              <a:rPr lang="ru-RU" dirty="0"/>
              <a:t>ответе на такие вопросы обращать внимание на заголовок </a:t>
            </a:r>
            <a:r>
              <a:rPr lang="ru-RU" dirty="0" smtClean="0"/>
              <a:t>текста тоже;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не следует ориентироваться на </a:t>
            </a:r>
            <a:r>
              <a:rPr lang="ru-RU" dirty="0" smtClean="0"/>
              <a:t>прямое повторение </a:t>
            </a:r>
            <a:r>
              <a:rPr lang="ru-RU" dirty="0"/>
              <a:t>фразы или словосочетания текста в предложенных вариантах ответа, чаще всего </a:t>
            </a:r>
            <a:r>
              <a:rPr lang="ru-RU" dirty="0" smtClean="0"/>
              <a:t>это заведомо </a:t>
            </a:r>
            <a:r>
              <a:rPr lang="ru-RU" dirty="0"/>
              <a:t>неверный ответ. Практически в каждом абзаце текста, содержащем правильный </a:t>
            </a:r>
            <a:r>
              <a:rPr lang="ru-RU" dirty="0" smtClean="0"/>
              <a:t>ответ, есть </a:t>
            </a:r>
            <a:r>
              <a:rPr lang="ru-RU" dirty="0" err="1"/>
              <a:t>дистракторы</a:t>
            </a:r>
            <a:r>
              <a:rPr lang="ru-RU" dirty="0"/>
              <a:t>, часто повторяющиеся в предложенных вариантах </a:t>
            </a:r>
            <a:r>
              <a:rPr lang="ru-RU" dirty="0" smtClean="0"/>
              <a:t>ответов</a:t>
            </a:r>
            <a:r>
              <a:rPr lang="ru-RU" dirty="0"/>
              <a:t>;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последний вопрос (последние вопросы) может касаться всего текста и общей авторской позиции, авторского отношения к описываемому.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75" y="747713"/>
            <a:ext cx="11642725" cy="798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ГРАММАТИКА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19-25: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грамматических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375" y="1546225"/>
            <a:ext cx="11383963" cy="51371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Первая трудность</a:t>
            </a:r>
            <a:r>
              <a:rPr lang="ru-RU" dirty="0" smtClean="0"/>
              <a:t>: часто не понимание различий между формообразованием (грамматическая трансформация) и словообразованием (лексико-грамматическая трансформация): поэтому в данных заданиях учащиеся начинают придумывать новые слова, а в следующей группе заданий — заданий на контроль лексико-грамматических (словообразовательных) навыков — пытаются дать грамматические формы опорных слов.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повторить </a:t>
            </a:r>
            <a:r>
              <a:rPr lang="ru-RU" dirty="0" smtClean="0"/>
              <a:t> </a:t>
            </a:r>
            <a:r>
              <a:rPr lang="ru-RU" dirty="0"/>
              <a:t>части речи и их </a:t>
            </a:r>
            <a:r>
              <a:rPr lang="ru-RU" dirty="0" smtClean="0"/>
              <a:t>грамматические формы, например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-  </a:t>
            </a:r>
            <a:r>
              <a:rPr lang="ru-RU" dirty="0" err="1" smtClean="0"/>
              <a:t>сущ.в</a:t>
            </a:r>
            <a:r>
              <a:rPr lang="ru-RU" dirty="0" smtClean="0"/>
              <a:t> </a:t>
            </a:r>
            <a:r>
              <a:rPr lang="ru-RU" dirty="0" err="1" smtClean="0"/>
              <a:t>мн.ч</a:t>
            </a:r>
            <a:r>
              <a:rPr lang="ru-RU" dirty="0" smtClean="0"/>
              <a:t> : до пропуска могут быть слова </a:t>
            </a:r>
            <a:r>
              <a:rPr lang="ru-RU" i="1" dirty="0" smtClean="0"/>
              <a:t>числительные</a:t>
            </a:r>
            <a:r>
              <a:rPr lang="ru-RU" dirty="0" smtClean="0"/>
              <a:t>, </a:t>
            </a:r>
            <a:r>
              <a:rPr lang="ru-RU" dirty="0" err="1" smtClean="0"/>
              <a:t>прил.типа</a:t>
            </a:r>
            <a:r>
              <a:rPr lang="ru-RU" dirty="0" smtClean="0"/>
              <a:t> </a:t>
            </a:r>
            <a:r>
              <a:rPr lang="en-US" i="1" dirty="0" smtClean="0"/>
              <a:t>numerous, </a:t>
            </a:r>
            <a:r>
              <a:rPr lang="en-US" i="1" dirty="0" err="1" smtClean="0"/>
              <a:t>different,various</a:t>
            </a:r>
            <a:r>
              <a:rPr lang="en-US" i="1" dirty="0" smtClean="0"/>
              <a:t>, </a:t>
            </a:r>
            <a:r>
              <a:rPr lang="en-US" i="1" dirty="0" err="1" smtClean="0"/>
              <a:t>many,several</a:t>
            </a:r>
            <a:r>
              <a:rPr lang="en-US" i="1" dirty="0" smtClean="0"/>
              <a:t> </a:t>
            </a:r>
            <a:r>
              <a:rPr lang="ru-RU" dirty="0" smtClean="0"/>
              <a:t>и т.д.)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-  Для </a:t>
            </a:r>
            <a:r>
              <a:rPr lang="ru-RU" dirty="0" err="1" smtClean="0"/>
              <a:t>сравн.степени</a:t>
            </a:r>
            <a:r>
              <a:rPr lang="ru-RU" dirty="0" smtClean="0"/>
              <a:t> слова </a:t>
            </a:r>
            <a:r>
              <a:rPr lang="en-US" dirty="0" smtClean="0"/>
              <a:t> much (</a:t>
            </a:r>
            <a:r>
              <a:rPr lang="ru-RU" dirty="0" smtClean="0"/>
              <a:t>намного….</a:t>
            </a:r>
            <a:r>
              <a:rPr lang="en-US" dirty="0" smtClean="0"/>
              <a:t>) </a:t>
            </a:r>
            <a:r>
              <a:rPr lang="ru-RU" dirty="0" smtClean="0"/>
              <a:t>до пропуска и </a:t>
            </a:r>
            <a:r>
              <a:rPr lang="en-US" dirty="0" smtClean="0"/>
              <a:t> </a:t>
            </a:r>
            <a:r>
              <a:rPr lang="en-US" i="1" dirty="0" smtClean="0"/>
              <a:t>than </a:t>
            </a:r>
            <a:r>
              <a:rPr lang="ru-RU" dirty="0" smtClean="0"/>
              <a:t>после пропуска; для </a:t>
            </a:r>
            <a:r>
              <a:rPr lang="ru-RU" dirty="0" err="1" smtClean="0"/>
              <a:t>превосх.степени</a:t>
            </a:r>
            <a:r>
              <a:rPr lang="ru-RU" dirty="0" smtClean="0"/>
              <a:t> – может стоять артикль </a:t>
            </a:r>
            <a:r>
              <a:rPr lang="en-US" i="1" dirty="0" smtClean="0"/>
              <a:t>the</a:t>
            </a:r>
            <a:r>
              <a:rPr lang="en-US" dirty="0" smtClean="0"/>
              <a:t> </a:t>
            </a:r>
            <a:r>
              <a:rPr lang="ru-RU" dirty="0" smtClean="0"/>
              <a:t>перед пропуском  (в бланк его не вписываем!)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-   если глагол в отрицательной форме, частичка </a:t>
            </a:r>
            <a:r>
              <a:rPr lang="en-US" dirty="0" smtClean="0"/>
              <a:t>NOT </a:t>
            </a:r>
            <a:r>
              <a:rPr lang="ru-RU" dirty="0" smtClean="0"/>
              <a:t> уже дается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Темы в кодификаторе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8838"/>
          </a:xfrm>
        </p:spPr>
        <p:txBody>
          <a:bodyPr/>
          <a:lstStyle/>
          <a:p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ГРАММАТИКА и ЛЕКСИКА: 26-31 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Словообразование</a:t>
            </a:r>
            <a:endParaRPr lang="ru-RU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3963"/>
            <a:ext cx="10515600" cy="495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необходимо преобразовать данные </a:t>
            </a:r>
            <a:r>
              <a:rPr lang="ru-RU" dirty="0" smtClean="0"/>
              <a:t>исходные слова </a:t>
            </a:r>
            <a:r>
              <a:rPr lang="ru-RU" dirty="0"/>
              <a:t>так, чтобы они лексически и </a:t>
            </a:r>
            <a:r>
              <a:rPr lang="ru-RU" dirty="0" smtClean="0"/>
              <a:t>грамматически </a:t>
            </a:r>
            <a:r>
              <a:rPr lang="ru-RU" dirty="0"/>
              <a:t>соответствовали пропуску в </a:t>
            </a:r>
            <a:r>
              <a:rPr lang="ru-RU" dirty="0" smtClean="0"/>
              <a:t>тексте;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 текст вчитываться обязательно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часто от одного и того же корня </a:t>
            </a:r>
            <a:r>
              <a:rPr lang="ru-RU" dirty="0" smtClean="0"/>
              <a:t>можно образовать </a:t>
            </a:r>
            <a:r>
              <a:rPr lang="ru-RU" dirty="0"/>
              <a:t>несколько слов одной и той же части речи с разными значениями, например: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RELATE</a:t>
            </a:r>
            <a:r>
              <a:rPr lang="ru-RU" dirty="0" smtClean="0"/>
              <a:t> —</a:t>
            </a:r>
            <a:r>
              <a:rPr lang="en-US" dirty="0" smtClean="0"/>
              <a:t>relation </a:t>
            </a:r>
            <a:r>
              <a:rPr lang="ru-RU" dirty="0" smtClean="0"/>
              <a:t>(родство</a:t>
            </a:r>
            <a:r>
              <a:rPr lang="ru-RU" dirty="0"/>
              <a:t>, связь, отношение) </a:t>
            </a:r>
            <a:r>
              <a:rPr lang="ru-RU" dirty="0" smtClean="0"/>
              <a:t>—</a:t>
            </a:r>
            <a:r>
              <a:rPr lang="en-US" dirty="0" smtClean="0"/>
              <a:t>relationship </a:t>
            </a:r>
            <a:r>
              <a:rPr lang="ru-RU" dirty="0" smtClean="0"/>
              <a:t>(отношения</a:t>
            </a:r>
            <a:r>
              <a:rPr lang="ru-RU" dirty="0"/>
              <a:t>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АСТ </a:t>
            </a:r>
            <a:r>
              <a:rPr lang="en-US" dirty="0" smtClean="0"/>
              <a:t>- </a:t>
            </a:r>
            <a:r>
              <a:rPr lang="ru-RU" dirty="0" smtClean="0"/>
              <a:t> ас</a:t>
            </a:r>
            <a:r>
              <a:rPr lang="en-US" dirty="0" err="1" smtClean="0"/>
              <a:t>tion</a:t>
            </a:r>
            <a:r>
              <a:rPr lang="ru-RU" dirty="0" smtClean="0"/>
              <a:t> </a:t>
            </a:r>
            <a:r>
              <a:rPr lang="ru-RU" dirty="0"/>
              <a:t>(действие) </a:t>
            </a:r>
            <a:r>
              <a:rPr lang="en-US" dirty="0" smtClean="0"/>
              <a:t>-</a:t>
            </a:r>
            <a:r>
              <a:rPr lang="ru-RU" dirty="0" smtClean="0"/>
              <a:t> ас</a:t>
            </a:r>
            <a:r>
              <a:rPr lang="en-US" dirty="0" err="1" smtClean="0"/>
              <a:t>tivit</a:t>
            </a:r>
            <a:r>
              <a:rPr lang="ru-RU" dirty="0" smtClean="0"/>
              <a:t>у </a:t>
            </a:r>
            <a:r>
              <a:rPr lang="ru-RU" dirty="0"/>
              <a:t>(деятельность</a:t>
            </a:r>
            <a:r>
              <a:rPr lang="ru-RU" dirty="0" smtClean="0"/>
              <a:t>)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Е</a:t>
            </a:r>
            <a:r>
              <a:rPr lang="en-US" dirty="0" smtClean="0"/>
              <a:t>CONO</a:t>
            </a:r>
            <a:r>
              <a:rPr lang="ru-RU" dirty="0" smtClean="0"/>
              <a:t>МУ </a:t>
            </a:r>
            <a:r>
              <a:rPr lang="ru-RU" dirty="0"/>
              <a:t>— </a:t>
            </a:r>
            <a:r>
              <a:rPr lang="ru-RU" dirty="0" err="1" smtClean="0"/>
              <a:t>ес</a:t>
            </a:r>
            <a:r>
              <a:rPr lang="en-US" dirty="0" err="1" smtClean="0"/>
              <a:t>onom</a:t>
            </a:r>
            <a:r>
              <a:rPr lang="ru-RU" dirty="0" err="1" smtClean="0"/>
              <a:t>іс</a:t>
            </a:r>
            <a:r>
              <a:rPr lang="ru-RU" dirty="0" smtClean="0"/>
              <a:t> </a:t>
            </a:r>
            <a:r>
              <a:rPr lang="ru-RU" dirty="0"/>
              <a:t>(экономический) —— </a:t>
            </a:r>
            <a:r>
              <a:rPr lang="ru-RU" dirty="0" err="1" smtClean="0"/>
              <a:t>ес</a:t>
            </a:r>
            <a:r>
              <a:rPr lang="en-US" dirty="0" err="1" smtClean="0"/>
              <a:t>onomical</a:t>
            </a:r>
            <a:r>
              <a:rPr lang="ru-RU" dirty="0" smtClean="0"/>
              <a:t>  (</a:t>
            </a:r>
            <a:r>
              <a:rPr lang="ru-RU" dirty="0"/>
              <a:t>экономный, </a:t>
            </a:r>
            <a:r>
              <a:rPr lang="ru-RU" dirty="0" smtClean="0"/>
              <a:t>экономичный</a:t>
            </a:r>
            <a:r>
              <a:rPr lang="en-US" dirty="0" smtClean="0"/>
              <a:t>,</a:t>
            </a:r>
            <a:r>
              <a:rPr lang="ru-RU" dirty="0" smtClean="0"/>
              <a:t>бережливый)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347663" y="365125"/>
            <a:ext cx="11552237" cy="1325563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ГРАММАТИКА и ЛЕКСИКА: 26-31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Словообразование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сначала определить </a:t>
            </a:r>
            <a:r>
              <a:rPr lang="ru-RU" dirty="0" smtClean="0"/>
              <a:t>часть речи </a:t>
            </a:r>
            <a:r>
              <a:rPr lang="ru-RU" dirty="0"/>
              <a:t>исходного слова и необходимую часть речи для </a:t>
            </a:r>
            <a:r>
              <a:rPr lang="ru-RU" dirty="0" smtClean="0"/>
              <a:t>пропуска;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Если исходное слово и пропущенное слово принадлежат к одной и той же части </a:t>
            </a:r>
            <a:r>
              <a:rPr lang="ru-RU" dirty="0" smtClean="0"/>
              <a:t>речи, что </a:t>
            </a:r>
            <a:r>
              <a:rPr lang="ru-RU" dirty="0"/>
              <a:t>является частым случаем для имени </a:t>
            </a:r>
            <a:r>
              <a:rPr lang="ru-RU" dirty="0" smtClean="0"/>
              <a:t>прилагательного или наречия,  </a:t>
            </a:r>
            <a:r>
              <a:rPr lang="ru-RU" dirty="0"/>
              <a:t>следует </a:t>
            </a:r>
            <a:r>
              <a:rPr lang="ru-RU" dirty="0" smtClean="0"/>
              <a:t>подбирать соответствующий </a:t>
            </a:r>
            <a:r>
              <a:rPr lang="ru-RU" dirty="0"/>
              <a:t>отрицательный префикс</a:t>
            </a:r>
            <a:r>
              <a:rPr lang="ru-RU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Смысл отрицательный или положительный (префиксы; аффиксы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–</a:t>
            </a:r>
            <a:r>
              <a:rPr lang="en-US" dirty="0" err="1" smtClean="0"/>
              <a:t>ful</a:t>
            </a:r>
            <a:r>
              <a:rPr lang="ru-RU" dirty="0" smtClean="0"/>
              <a:t>, -</a:t>
            </a:r>
            <a:r>
              <a:rPr lang="en-US" dirty="0" smtClean="0"/>
              <a:t> less</a:t>
            </a:r>
            <a:r>
              <a:rPr lang="ru-RU" dirty="0" smtClean="0"/>
              <a:t> для </a:t>
            </a:r>
            <a:r>
              <a:rPr lang="ru-RU" dirty="0" err="1" smtClean="0"/>
              <a:t>прилаг</a:t>
            </a:r>
            <a:r>
              <a:rPr lang="ru-RU" dirty="0" smtClean="0"/>
              <a:t>.)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контекст дает определенные </a:t>
            </a:r>
            <a:r>
              <a:rPr lang="ru-RU" dirty="0" smtClean="0"/>
              <a:t>ограничения: например, </a:t>
            </a:r>
            <a:r>
              <a:rPr lang="ru-RU" dirty="0"/>
              <a:t>прилагательные </a:t>
            </a:r>
            <a:r>
              <a:rPr lang="en-US" i="1" dirty="0" smtClean="0"/>
              <a:t>numerous, various </a:t>
            </a:r>
            <a:r>
              <a:rPr lang="ru-RU" dirty="0" smtClean="0"/>
              <a:t>и </a:t>
            </a:r>
            <a:r>
              <a:rPr lang="ru-RU" dirty="0"/>
              <a:t>т.п</a:t>
            </a:r>
            <a:r>
              <a:rPr lang="ru-RU" dirty="0" smtClean="0"/>
              <a:t>. перед существительным указывают на необходимость формы множественного числа.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88950" y="249238"/>
            <a:ext cx="11179175" cy="1325562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Грамматика и лексика: 32-38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лексическая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сочетаемость и устойчивые словосочетания 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устойчивые словосочетания, многозначность, синонимы, антонимы, фразовые глаголы;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не просто вставлять слова ,а делать это, просматривая весь текст, уловить его общее содержание, сюжет, логику, последовательность событий и т.п.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неверный вариант ответа может сделать предложение нелогичным с точки зрения смысла, либо нарушить лексическую или грамматическую сочетаемость</a:t>
            </a:r>
          </a:p>
          <a:p>
            <a:endParaRPr lang="ru-RU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0250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39: письмо личного характера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79600"/>
            <a:ext cx="10515600" cy="4297363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Возможно полное написание адреса, тогда адрес должен быть написан в правом верхнем углу и должен выглядеть следующим образом (общая схема):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flat number 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house street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city (town, village)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err="1"/>
              <a:t>country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</a:t>
            </a:r>
            <a:r>
              <a:rPr lang="ru-RU" dirty="0" err="1" smtClean="0"/>
              <a:t>ndex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Если </a:t>
            </a:r>
            <a:r>
              <a:rPr lang="ru-RU" b="1" dirty="0"/>
              <a:t>в адресе указываются фамилия и имя автора письма (участника экзамена), то адрес не засчитывается.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39: письмо личного характера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i="1" dirty="0"/>
              <a:t>Примечание</a:t>
            </a:r>
            <a:r>
              <a:rPr lang="ru-RU" b="1" dirty="0"/>
              <a:t>:</a:t>
            </a:r>
            <a:r>
              <a:rPr lang="ru-RU" dirty="0"/>
              <a:t> Дата может писаться разными способами. Принимаются как британский, так и американский варианты написания даты: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date/month/year</a:t>
            </a:r>
            <a:r>
              <a:rPr lang="en-US" dirty="0"/>
              <a:t> (BE)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month/date/year</a:t>
            </a:r>
            <a:r>
              <a:rPr lang="en-US" dirty="0"/>
              <a:t> (AE)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Правильными вариантами также считаются: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i="1" dirty="0" err="1"/>
              <a:t>The</a:t>
            </a:r>
            <a:r>
              <a:rPr lang="ru-RU" i="1" dirty="0"/>
              <a:t> </a:t>
            </a:r>
            <a:r>
              <a:rPr lang="ru-RU" i="1" dirty="0" smtClean="0"/>
              <a:t>18th </a:t>
            </a:r>
            <a:r>
              <a:rPr lang="ru-RU" i="1" dirty="0" err="1"/>
              <a:t>of</a:t>
            </a:r>
            <a:r>
              <a:rPr lang="ru-RU" i="1" dirty="0"/>
              <a:t> </a:t>
            </a:r>
            <a:r>
              <a:rPr lang="en-US" i="1" dirty="0" smtClean="0"/>
              <a:t>June</a:t>
            </a:r>
            <a:r>
              <a:rPr lang="ru-RU" i="1" dirty="0" smtClean="0"/>
              <a:t>, 201</a:t>
            </a:r>
            <a:r>
              <a:rPr lang="en-US" i="1" dirty="0" smtClean="0"/>
              <a:t>8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 smtClean="0"/>
              <a:t>June</a:t>
            </a:r>
            <a:r>
              <a:rPr lang="ru-RU" i="1" dirty="0" smtClean="0"/>
              <a:t> </a:t>
            </a:r>
            <a:r>
              <a:rPr lang="en-US" i="1" dirty="0" smtClean="0"/>
              <a:t>18</a:t>
            </a:r>
            <a:r>
              <a:rPr lang="ru-RU" i="1" dirty="0" smtClean="0"/>
              <a:t>,</a:t>
            </a:r>
            <a:r>
              <a:rPr lang="ru-RU" b="1" i="1" dirty="0" smtClean="0"/>
              <a:t> </a:t>
            </a:r>
            <a:r>
              <a:rPr lang="ru-RU" i="1" dirty="0" smtClean="0"/>
              <a:t>201</a:t>
            </a:r>
            <a:r>
              <a:rPr lang="en-US" i="1" dirty="0" smtClean="0"/>
              <a:t>8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i="1" dirty="0" smtClean="0"/>
              <a:t>18</a:t>
            </a:r>
            <a:r>
              <a:rPr lang="ru-RU" i="1" dirty="0" smtClean="0"/>
              <a:t>.0</a:t>
            </a:r>
            <a:r>
              <a:rPr lang="en-US" i="1" dirty="0" smtClean="0"/>
              <a:t>6</a:t>
            </a:r>
            <a:r>
              <a:rPr lang="ru-RU" i="1" dirty="0" smtClean="0"/>
              <a:t>.1</a:t>
            </a:r>
            <a:r>
              <a:rPr lang="en-US" i="1" dirty="0" smtClean="0"/>
              <a:t>8</a:t>
            </a:r>
            <a:r>
              <a:rPr lang="ru-RU" i="1" dirty="0" smtClean="0"/>
              <a:t> 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Дата должна быть реальной, то есть, необходима дата дня, в который происходит </a:t>
            </a:r>
            <a:r>
              <a:rPr lang="ru-RU" b="1" dirty="0" smtClean="0"/>
              <a:t>экзамен</a:t>
            </a:r>
            <a:r>
              <a:rPr lang="en-US" b="1" dirty="0"/>
              <a:t>.</a:t>
            </a:r>
            <a:r>
              <a:rPr lang="ru-RU" b="1" dirty="0" smtClean="0"/>
              <a:t>В </a:t>
            </a:r>
            <a:r>
              <a:rPr lang="ru-RU" b="1" dirty="0"/>
              <a:t>случае выдуманной, не реальной даты, она не будет приниматься.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7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Оформление бланков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30300"/>
            <a:ext cx="10515600" cy="55673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Все бланки ЕГЭ заполняются яркими чёрными чернилами.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Ответы </a:t>
            </a:r>
            <a:r>
              <a:rPr lang="ru-RU" dirty="0"/>
              <a:t>на задания 1 - 38 на бланке №1 проверяет ком­пьютер, поэтому важно писать цифры и буквы разборчиво, строго следуя образцу их написания, который дается на самом </a:t>
            </a:r>
            <a:r>
              <a:rPr lang="ru-RU" dirty="0" smtClean="0"/>
              <a:t>бланке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Задания рекомендуется выполнять в том порядке, в котором они даны. Закончив выполне­ние заданий каждого раздела, надо перенести ответы в бланк ответов. Не надо откладывать перенос ответов в бланк «на потом» - вам может не хватить времени, вы будете торопиться и сделаете лишние ошибки. 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Особенно важно правильно рассчитать время и успеть написать (или перенести с черно­вика) на бланк ответов №2 </a:t>
            </a:r>
            <a:r>
              <a:rPr lang="ru-RU" b="1" dirty="0"/>
              <a:t>задания 39 и 40 </a:t>
            </a:r>
            <a:r>
              <a:rPr lang="ru-RU" dirty="0"/>
              <a:t>раздела «Письмо». Черновые пометки можно де­лать прямо на листе с заданиями, или можно использовать отдельный черновик. Но помните, что любые черновые пометки (черновик) не проверяются и не оцениваются. Оценке подлежит только вариант ответа, занесённый в бланк ответов № 2.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39: письмо личного характера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надежда на последующие контакты: </a:t>
            </a:r>
            <a:r>
              <a:rPr lang="en-US" i="1" dirty="0"/>
              <a:t>I</a:t>
            </a:r>
            <a:r>
              <a:rPr lang="ru-RU" i="1" dirty="0"/>
              <a:t>’</a:t>
            </a:r>
            <a:r>
              <a:rPr lang="en-US" i="1" dirty="0"/>
              <a:t>m looking forward to your answer</a:t>
            </a:r>
            <a:r>
              <a:rPr lang="ru-RU" i="1" dirty="0"/>
              <a:t>-принимается, но желательно давать более неформальные высказывания, например. </a:t>
            </a:r>
            <a:r>
              <a:rPr lang="en-US" i="1" dirty="0"/>
              <a:t>Write back soon; Drop me a line </a:t>
            </a:r>
            <a:r>
              <a:rPr lang="ru-RU" i="1" dirty="0"/>
              <a:t>и т</a:t>
            </a:r>
            <a:r>
              <a:rPr lang="en-US" i="1" dirty="0"/>
              <a:t>.</a:t>
            </a:r>
            <a:r>
              <a:rPr lang="ru-RU" i="1" dirty="0"/>
              <a:t>д</a:t>
            </a:r>
            <a:r>
              <a:rPr lang="en-US" i="1" dirty="0" smtClean="0"/>
              <a:t>.</a:t>
            </a:r>
            <a:endParaRPr lang="ru-RU" i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/>
              <a:t>Фрагмент из задания: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/>
              <a:t>….</a:t>
            </a:r>
            <a:r>
              <a:rPr lang="en-US" i="1" dirty="0" smtClean="0"/>
              <a:t>We </a:t>
            </a:r>
            <a:r>
              <a:rPr lang="en-US" i="1" dirty="0"/>
              <a:t>have two new classmates. They have just moved to our town …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Задание: </a:t>
            </a:r>
            <a:r>
              <a:rPr lang="en-US" dirty="0" smtClean="0"/>
              <a:t>ask </a:t>
            </a:r>
            <a:r>
              <a:rPr lang="en-US" b="1" dirty="0"/>
              <a:t>3 questions</a:t>
            </a:r>
            <a:r>
              <a:rPr lang="en-US" dirty="0"/>
              <a:t> about her new classmates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Ответ: </a:t>
            </a:r>
            <a:r>
              <a:rPr lang="en-US" b="1" i="1" dirty="0" smtClean="0"/>
              <a:t>So</a:t>
            </a:r>
            <a:r>
              <a:rPr lang="en-US" i="1" dirty="0" smtClean="0"/>
              <a:t>, how are you, Mary? I know you changed your school</a:t>
            </a:r>
            <a:r>
              <a:rPr lang="en-US" dirty="0" smtClean="0"/>
              <a:t>. </a:t>
            </a:r>
            <a:r>
              <a:rPr lang="en-US" i="1" dirty="0" smtClean="0"/>
              <a:t>Do </a:t>
            </a:r>
            <a:r>
              <a:rPr lang="en-US" i="1" dirty="0"/>
              <a:t>you like your new class mates? Are </a:t>
            </a:r>
            <a:r>
              <a:rPr lang="en-US" i="1" dirty="0" smtClean="0"/>
              <a:t>they friendly with you?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(-) </a:t>
            </a:r>
            <a:r>
              <a:rPr lang="ru-RU" b="1" dirty="0"/>
              <a:t>Три вопроса об одноклассниках не заданы.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Первый вопрос не засчитан, так как автор неправильно понимает суть вопроса: она считает, что девушка перешла в новую школу, а спрашивать надо о новых учениках, которые пришли в школу Мэри. Второй вопрос не  принимается, так как недописанное    подлежащее не дает нам возможности понять смысл вопроса.  Третьего вопроса нет </a:t>
            </a:r>
            <a:r>
              <a:rPr lang="ru-RU" dirty="0" smtClean="0"/>
              <a:t>(не </a:t>
            </a:r>
            <a:r>
              <a:rPr lang="en-US" dirty="0" smtClean="0"/>
              <a:t>,</a:t>
            </a:r>
            <a:r>
              <a:rPr lang="ru-RU" dirty="0" smtClean="0"/>
              <a:t>был </a:t>
            </a:r>
            <a:r>
              <a:rPr lang="ru-RU" dirty="0" err="1" smtClean="0"/>
              <a:t>засчитын</a:t>
            </a:r>
            <a:r>
              <a:rPr lang="ru-RU" dirty="0" smtClean="0"/>
              <a:t> </a:t>
            </a:r>
            <a:r>
              <a:rPr lang="ru-RU" dirty="0"/>
              <a:t>из-за превышения количества слов). Если 2 элемента отсутствуют или не принимаются, то аспект вообще не засчитывается.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39: письмо личного характера</a:t>
            </a:r>
            <a:endParaRPr lang="ru-RU" smtClean="0"/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7237413" y="2978150"/>
            <a:ext cx="15382875" cy="41417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3795" name="Рисунок 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5" y="1439863"/>
            <a:ext cx="6891338" cy="51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0100"/>
          </a:xfrm>
        </p:spPr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39: письмо личного характера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5225"/>
            <a:ext cx="10515600" cy="501173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К </a:t>
            </a:r>
            <a:r>
              <a:rPr lang="ru-RU" b="1" dirty="0"/>
              <a:t>лексическим ошибкам</a:t>
            </a:r>
            <a:r>
              <a:rPr lang="ru-RU" dirty="0"/>
              <a:t> отнесем: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ошибки в неправильном употреблении слова в контексте;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ошибки в сочетаемости;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пропуск слова, когда это не влияет на грамматическую структуру предложения;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ошибки в словообразовании (если не меняется часть речи: </a:t>
            </a:r>
            <a:r>
              <a:rPr lang="en-US" dirty="0"/>
              <a:t>regular</a:t>
            </a:r>
            <a:r>
              <a:rPr lang="ru-RU" dirty="0"/>
              <a:t>-</a:t>
            </a:r>
            <a:r>
              <a:rPr lang="en-US" dirty="0" err="1"/>
              <a:t>unregular</a:t>
            </a:r>
            <a:r>
              <a:rPr lang="ru-RU" dirty="0"/>
              <a:t> вместо </a:t>
            </a:r>
            <a:r>
              <a:rPr lang="en-US" dirty="0"/>
              <a:t>irregular</a:t>
            </a:r>
            <a:r>
              <a:rPr lang="ru-RU" dirty="0"/>
              <a:t>);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послелоги во фразовых глаголах;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орфографические ошибки в словах, которые меняют значение слов (</a:t>
            </a:r>
            <a:r>
              <a:rPr lang="en-US" dirty="0"/>
              <a:t>think</a:t>
            </a:r>
            <a:r>
              <a:rPr lang="ru-RU" dirty="0"/>
              <a:t> – </a:t>
            </a:r>
            <a:r>
              <a:rPr lang="en-US" dirty="0"/>
              <a:t>thing</a:t>
            </a:r>
            <a:r>
              <a:rPr lang="ru-RU" dirty="0"/>
              <a:t>, </a:t>
            </a:r>
            <a:r>
              <a:rPr lang="en-US" dirty="0"/>
              <a:t>lose</a:t>
            </a:r>
            <a:r>
              <a:rPr lang="ru-RU" dirty="0"/>
              <a:t> – </a:t>
            </a:r>
            <a:r>
              <a:rPr lang="en-US" dirty="0"/>
              <a:t>loose</a:t>
            </a:r>
            <a:r>
              <a:rPr lang="ru-RU" dirty="0"/>
              <a:t>)</a:t>
            </a:r>
            <a:r>
              <a:rPr lang="ru-RU" b="1" dirty="0"/>
              <a:t>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3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39: письмо личного характера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7138"/>
            <a:ext cx="10515600" cy="4949825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К </a:t>
            </a:r>
            <a:r>
              <a:rPr lang="ru-RU" b="1" dirty="0"/>
              <a:t>грамматическим ошибкам</a:t>
            </a:r>
            <a:r>
              <a:rPr lang="ru-RU" dirty="0"/>
              <a:t> отнесем: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ошибки в употреблении видовременных форм глаголов, неличных форм глаголов, модальных глаголов; форм множественного числа и притяжательного падежа существительных; форм степеней сравнения прилагательных и наречий; артиклей, предлогов, местоимений и т.д. (см. Кодификатор);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ошибки в порядке слов в предложении;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пропуск слова (подлежащего и сказуемого), влияющий на грамматическую структуру предложения;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ошибки в словообразовании, если меняется часть речи, например, от прилагательного </a:t>
            </a:r>
            <a:r>
              <a:rPr lang="en-US" dirty="0"/>
              <a:t>active</a:t>
            </a:r>
            <a:r>
              <a:rPr lang="ru-RU" dirty="0"/>
              <a:t> вместо существительного </a:t>
            </a:r>
            <a:r>
              <a:rPr lang="en-US" dirty="0"/>
              <a:t>activity</a:t>
            </a:r>
            <a:r>
              <a:rPr lang="ru-RU" dirty="0"/>
              <a:t> образуют наречие </a:t>
            </a:r>
            <a:r>
              <a:rPr lang="en-US" dirty="0"/>
              <a:t>actively</a:t>
            </a:r>
            <a:r>
              <a:rPr lang="ru-RU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3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39: письмо личного характера</a:t>
            </a:r>
            <a:endParaRPr lang="ru-RU" dirty="0"/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838200" y="1190625"/>
            <a:ext cx="10515600" cy="4986338"/>
          </a:xfrm>
        </p:spPr>
        <p:txBody>
          <a:bodyPr/>
          <a:lstStyle/>
          <a:p>
            <a:r>
              <a:rPr lang="ru-RU" smtClean="0"/>
              <a:t>К </a:t>
            </a:r>
            <a:r>
              <a:rPr lang="ru-RU" b="1" smtClean="0"/>
              <a:t>орфографическим ошибкам</a:t>
            </a:r>
            <a:r>
              <a:rPr lang="ru-RU" smtClean="0"/>
              <a:t> отнесем все ошибки в написании слова, если они не меняют значение слова. Если ошибка в написании слова меняет его значение, то такая ошибка переходит  в разряд лексических (think – thing, lose – loose). Если слово написано правильно, а затем зачеркнуто и дан неправильный вариант либо наоборот, принимается последний, не зачеркнутый вариант. Если слово, повторяющееся в работе несколько раз, один раз написано правильно, а второй (третий и т.п.) – неправильно, это считается ошибкой. Если слово написано неразборчиво и какая-то буква либо буквы непонятны, то это считается ошибкой.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высказыва­ние с элементами рассу­ждения по предложенной проблеме «Ваше мнение»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Comment on the following statement</a:t>
            </a:r>
            <a:r>
              <a:rPr lang="en-US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 smtClean="0"/>
              <a:t>The circus is the best entertainment for children.</a:t>
            </a:r>
            <a:endParaRPr lang="en-US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What </a:t>
            </a:r>
            <a:r>
              <a:rPr lang="en-US" b="1" dirty="0"/>
              <a:t>is your opinion? Do you agree with this statement? </a:t>
            </a:r>
            <a:endParaRPr lang="ru-RU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– make an introduction (state the problem)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 smtClean="0"/>
              <a:t>There is no doubt that children like the circus. Many people think that it is the best amusement for them.</a:t>
            </a:r>
            <a:endParaRPr lang="ru-RU" i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i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trike="sngStrike" dirty="0" smtClean="0"/>
              <a:t>Риторический вопрос</a:t>
            </a:r>
            <a:endParaRPr lang="ru-RU" strike="sngStrike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438" y="365125"/>
            <a:ext cx="11649075" cy="1325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высказыва­ние с элементами рассу­ждения по предложенной проблеме «Ваше мнение»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848975" cy="435133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Comment on the following statement.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/>
              <a:t>                     </a:t>
            </a:r>
            <a:r>
              <a:rPr lang="en-US" i="1" dirty="0" smtClean="0"/>
              <a:t>Internet </a:t>
            </a:r>
            <a:r>
              <a:rPr lang="en-US" i="1" dirty="0"/>
              <a:t>is the greatest time-waster.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What is your opinion? Do you agree with this statement? 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Противоположная </a:t>
            </a:r>
            <a:r>
              <a:rPr lang="ru-RU" b="1" dirty="0"/>
              <a:t>точка зрения с 1–2 аргументами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i="1" dirty="0" smtClean="0"/>
              <a:t>       </a:t>
            </a:r>
            <a:r>
              <a:rPr lang="en-US" i="1" dirty="0" smtClean="0"/>
              <a:t>On </a:t>
            </a:r>
            <a:r>
              <a:rPr lang="en-US" i="1" dirty="0"/>
              <a:t>the other hand, many people become addicted to Internet. It is a great disadvantage because everybody constantly keeps checking their Facebook profiles instead of speaking to each other face to face. As a result, people are likely to lose their communicating skills</a:t>
            </a:r>
            <a:endParaRPr lang="ru-RU" i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 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(-) </a:t>
            </a:r>
            <a:r>
              <a:rPr lang="ru-RU" dirty="0"/>
              <a:t>Противоположная точка зрения не связана с темой времени и сводится к тому, что люди становятся зависимы от Интернета и теряют навыки человеческого общения. Противоположный аргумент не доказывает противоположную точку зрения, что благодаря Интернету мы тратим время впустую. </a:t>
            </a:r>
            <a:r>
              <a:rPr lang="ru-RU" b="1" dirty="0"/>
              <a:t>Аспект не раскрыт.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250" y="377825"/>
            <a:ext cx="11436350" cy="1325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высказыва­ние с элементами рассу­ждения по предложенной проблеме «Ваше мнение»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438" y="1825625"/>
            <a:ext cx="11028362" cy="4851400"/>
          </a:xfrm>
        </p:spPr>
        <p:txBody>
          <a:bodyPr rtlCol="0"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Объяснения</a:t>
            </a:r>
            <a:r>
              <a:rPr lang="ru-RU" b="1" dirty="0"/>
              <a:t>, почему автор не согласен с противоположной точкой зрения (контраргументы)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i="1" dirty="0" smtClean="0"/>
              <a:t>Nevertheless</a:t>
            </a:r>
            <a:r>
              <a:rPr lang="en-US" i="1" dirty="0"/>
              <a:t>, as far as I am concerned, despite addiction, Internet still has more pros than contras, as it could save us a lot of money.</a:t>
            </a:r>
            <a:endParaRPr lang="ru-RU" i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(-) </a:t>
            </a:r>
            <a:r>
              <a:rPr lang="ru-RU" dirty="0"/>
              <a:t>Вместо контраргумента (Интернет все-таки помогает людям экономить время) автор приводит новый аргумент, который уводит нас от темы эссе (Интернет экономит деньги). </a:t>
            </a:r>
            <a:r>
              <a:rPr lang="ru-RU" b="1" dirty="0"/>
              <a:t>Аспект не раскрыт.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i="1" u="sng" dirty="0" smtClean="0"/>
              <a:t>Примечание</a:t>
            </a:r>
            <a:r>
              <a:rPr lang="ru-RU" b="1" u="sng" dirty="0"/>
              <a:t>:</a:t>
            </a:r>
            <a:r>
              <a:rPr lang="ru-RU" dirty="0"/>
              <a:t> Данная ошибка является очень распространенной. Контраргумент автора должен разбивать противоположный аргумент, при этом автор не должен подменять контраргумент новым – еще одним – аргументом в защиту своей точки зрения.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 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По данному критерию </a:t>
            </a:r>
            <a:r>
              <a:rPr lang="ru-RU" dirty="0" smtClean="0"/>
              <a:t>если </a:t>
            </a:r>
            <a:r>
              <a:rPr lang="ru-RU" b="1" dirty="0" smtClean="0"/>
              <a:t>три </a:t>
            </a:r>
            <a:r>
              <a:rPr lang="ru-RU" b="1" dirty="0"/>
              <a:t>аспекта не раскрыты, </a:t>
            </a:r>
            <a:r>
              <a:rPr lang="ru-RU" b="1" dirty="0" smtClean="0"/>
              <a:t>а три </a:t>
            </a:r>
            <a:r>
              <a:rPr lang="ru-RU" b="1" dirty="0"/>
              <a:t>аспекта раскрыты полностью</a:t>
            </a:r>
            <a:r>
              <a:rPr lang="ru-RU" dirty="0"/>
              <a:t> – работа учащегося оценивается в </a:t>
            </a:r>
            <a:r>
              <a:rPr lang="ru-RU" b="1" dirty="0"/>
              <a:t> 0</a:t>
            </a:r>
            <a:r>
              <a:rPr lang="ru-RU" b="1" u="sng" dirty="0"/>
              <a:t> баллов</a:t>
            </a:r>
            <a:r>
              <a:rPr lang="ru-RU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 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513" y="365125"/>
            <a:ext cx="11761787" cy="1325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высказыва­ние с элементами рассу­ждения по предложенной проблеме «Ваше мнение»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нарушения стиля</a:t>
            </a:r>
            <a:r>
              <a:rPr lang="ru-RU" dirty="0"/>
              <a:t> учитываются в оценивании по критерию  «Решение коммуникативной </a:t>
            </a:r>
            <a:r>
              <a:rPr lang="ru-RU" dirty="0" smtClean="0"/>
              <a:t>задачи» , </a:t>
            </a:r>
            <a:r>
              <a:rPr lang="ru-RU" b="1" dirty="0" smtClean="0"/>
              <a:t>выделены </a:t>
            </a:r>
            <a:r>
              <a:rPr lang="ru-RU" b="1" dirty="0"/>
              <a:t>4 типа стилистических ошибок: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1) риторические </a:t>
            </a:r>
            <a:r>
              <a:rPr lang="ru-RU" dirty="0" smtClean="0"/>
              <a:t>вопросы (любимый прием в вступлении или в заключении)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2) разговорные выражения и конструкции типа </a:t>
            </a:r>
            <a:r>
              <a:rPr lang="ru-RU" dirty="0" err="1"/>
              <a:t>Let's</a:t>
            </a:r>
            <a:r>
              <a:rPr lang="ru-RU" dirty="0"/>
              <a:t> … (</a:t>
            </a:r>
            <a:r>
              <a:rPr lang="en-US" dirty="0"/>
              <a:t>Let us</a:t>
            </a:r>
            <a:r>
              <a:rPr lang="ru-RU" dirty="0"/>
              <a:t> и </a:t>
            </a:r>
            <a:r>
              <a:rPr lang="en-US" dirty="0"/>
              <a:t>Let me</a:t>
            </a:r>
            <a:r>
              <a:rPr lang="ru-RU" dirty="0"/>
              <a:t> все же считаем как нейтральный стиль)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3) сниженную лексику типа </a:t>
            </a:r>
            <a:r>
              <a:rPr lang="ru-RU" dirty="0" err="1"/>
              <a:t>fol</a:t>
            </a:r>
            <a:r>
              <a:rPr lang="en-US" dirty="0"/>
              <a:t>k</a:t>
            </a:r>
            <a:r>
              <a:rPr lang="ru-RU" dirty="0"/>
              <a:t>s (</a:t>
            </a:r>
            <a:r>
              <a:rPr lang="en-US" dirty="0"/>
              <a:t>people</a:t>
            </a:r>
            <a:r>
              <a:rPr lang="ru-RU" dirty="0"/>
              <a:t>) …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4) стяженные (краткие) формы: </a:t>
            </a:r>
            <a:r>
              <a:rPr lang="en-US" dirty="0"/>
              <a:t>I</a:t>
            </a:r>
            <a:r>
              <a:rPr lang="ru-RU" dirty="0"/>
              <a:t>’</a:t>
            </a:r>
            <a:r>
              <a:rPr lang="en-US" dirty="0"/>
              <a:t>m</a:t>
            </a:r>
            <a:r>
              <a:rPr lang="ru-RU" dirty="0"/>
              <a:t>, </a:t>
            </a:r>
            <a:r>
              <a:rPr lang="en-US" dirty="0"/>
              <a:t>he</a:t>
            </a:r>
            <a:r>
              <a:rPr lang="ru-RU" dirty="0"/>
              <a:t>’</a:t>
            </a:r>
            <a:r>
              <a:rPr lang="en-US" dirty="0"/>
              <a:t>s</a:t>
            </a:r>
            <a:r>
              <a:rPr lang="ru-RU" dirty="0"/>
              <a:t>, </a:t>
            </a:r>
            <a:r>
              <a:rPr lang="en-US" dirty="0"/>
              <a:t>don</a:t>
            </a:r>
            <a:r>
              <a:rPr lang="ru-RU" dirty="0"/>
              <a:t>’</a:t>
            </a:r>
            <a:r>
              <a:rPr lang="en-US" dirty="0"/>
              <a:t>t</a:t>
            </a:r>
            <a:r>
              <a:rPr lang="ru-RU" dirty="0"/>
              <a:t>, </a:t>
            </a:r>
            <a:r>
              <a:rPr lang="en-US" dirty="0" err="1"/>
              <a:t>aren</a:t>
            </a:r>
            <a:r>
              <a:rPr lang="ru-RU" dirty="0"/>
              <a:t>’</a:t>
            </a:r>
            <a:r>
              <a:rPr lang="en-US" dirty="0"/>
              <a:t>t</a:t>
            </a:r>
            <a:r>
              <a:rPr lang="ru-RU" dirty="0"/>
              <a:t>, </a:t>
            </a:r>
            <a:r>
              <a:rPr lang="en-US" dirty="0"/>
              <a:t>can</a:t>
            </a:r>
            <a:r>
              <a:rPr lang="ru-RU" dirty="0"/>
              <a:t>’</a:t>
            </a:r>
            <a:r>
              <a:rPr lang="en-US" dirty="0"/>
              <a:t>t</a:t>
            </a:r>
            <a:r>
              <a:rPr lang="ru-RU" dirty="0"/>
              <a:t>, </a:t>
            </a:r>
            <a:r>
              <a:rPr lang="en-US" dirty="0"/>
              <a:t>I</a:t>
            </a:r>
            <a:r>
              <a:rPr lang="ru-RU" dirty="0"/>
              <a:t>’</a:t>
            </a:r>
            <a:r>
              <a:rPr lang="en-US" dirty="0"/>
              <a:t>d like</a:t>
            </a:r>
            <a:r>
              <a:rPr lang="ru-RU" dirty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325" y="365125"/>
            <a:ext cx="11787188" cy="13255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высказыва­ние с элементами рассу­ждения по предложенной проблеме «Ваше мнение»</a:t>
            </a:r>
            <a:endParaRPr lang="ru-RU" dirty="0"/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если слово, повторяющееся в работе несколько раз, один раз написано правильно, а второй (третий и т.п.) – неправильно, это считается ошибкой. Если слово написано неразборчиво и какая-то буква либо буквы непонятны, то это считается ошибкой;</a:t>
            </a:r>
          </a:p>
          <a:p>
            <a:r>
              <a:rPr lang="ru-RU" b="1" smtClean="0"/>
              <a:t>повторяющиеся ошибки</a:t>
            </a:r>
            <a:r>
              <a:rPr lang="ru-RU" smtClean="0"/>
              <a:t>, т.е. ошибки на одно и то же правило любого типа (лексика, грамматика, орфография) считаются как одна ошибка;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Оформление бланков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30288"/>
            <a:ext cx="10515600" cy="51466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mtClean="0"/>
              <a:t>при заполнении бланка ответов №1 в заданиях 19-25 на кон­троль грамматических навыков ответы заносим в бланк без пробелов. Например, глагольные формы </a:t>
            </a:r>
            <a:r>
              <a:rPr lang="en-US" i="1" smtClean="0"/>
              <a:t>hasnotdone</a:t>
            </a:r>
            <a:r>
              <a:rPr lang="en-US" smtClean="0"/>
              <a:t> </a:t>
            </a:r>
            <a:r>
              <a:rPr lang="ru-RU" smtClean="0"/>
              <a:t>и </a:t>
            </a:r>
            <a:r>
              <a:rPr lang="en-US" i="1" smtClean="0"/>
              <a:t> hasbeendoing </a:t>
            </a:r>
            <a:r>
              <a:rPr lang="ru-RU" smtClean="0"/>
              <a:t>заносятся в бланк ответов без пробелов между словами:</a:t>
            </a:r>
            <a:r>
              <a:rPr lang="en-US" smtClean="0"/>
              <a:t> </a:t>
            </a:r>
            <a:r>
              <a:rPr lang="en-US" i="1" smtClean="0"/>
              <a:t>hasnotdone</a:t>
            </a:r>
            <a:r>
              <a:rPr lang="en-US" smtClean="0"/>
              <a:t> </a:t>
            </a:r>
            <a:r>
              <a:rPr lang="ru-RU" smtClean="0"/>
              <a:t>и </a:t>
            </a:r>
            <a:r>
              <a:rPr lang="en-US" i="1" smtClean="0"/>
              <a:t> hasbeendoing </a:t>
            </a:r>
          </a:p>
          <a:p>
            <a:pPr>
              <a:lnSpc>
                <a:spcPct val="80000"/>
              </a:lnSpc>
            </a:pPr>
            <a:r>
              <a:rPr lang="ru-RU" smtClean="0"/>
              <a:t>Будьте также осторожны с артиклями перед превосходной степенью прилагательных. В тексте уже будет стоять определенный артикль (причем он может стоять в некотором отдалении - перед однородным членом), этот артикль не надо переносить в бланк ответов, т.е. в бланк надо занести </a:t>
            </a:r>
            <a:r>
              <a:rPr lang="en-US" i="1" smtClean="0"/>
              <a:t>mostimportant</a:t>
            </a:r>
            <a:r>
              <a:rPr lang="en-US" smtClean="0"/>
              <a:t> </a:t>
            </a:r>
            <a:r>
              <a:rPr lang="ru-RU" smtClean="0"/>
              <a:t>или</a:t>
            </a:r>
            <a:r>
              <a:rPr lang="ru-RU" i="1" smtClean="0"/>
              <a:t> </a:t>
            </a:r>
            <a:r>
              <a:rPr lang="en-US" i="1" smtClean="0"/>
              <a:t>largest </a:t>
            </a:r>
            <a:r>
              <a:rPr lang="ru-RU" smtClean="0"/>
              <a:t>и т.п., а не</a:t>
            </a:r>
            <a:r>
              <a:rPr lang="en-US" i="1" smtClean="0"/>
              <a:t> themostimportant</a:t>
            </a:r>
            <a:r>
              <a:rPr lang="ru-RU" smtClean="0"/>
              <a:t> или</a:t>
            </a:r>
            <a:r>
              <a:rPr lang="en-US" smtClean="0"/>
              <a:t> </a:t>
            </a:r>
            <a:r>
              <a:rPr lang="en-US" i="1" smtClean="0"/>
              <a:t>thelargest</a:t>
            </a:r>
            <a:r>
              <a:rPr lang="ru-RU" i="1" smtClean="0"/>
              <a:t>.</a:t>
            </a:r>
            <a:r>
              <a:rPr lang="ru-RU" smtClean="0"/>
              <a:t> Если вы занесете в бланк ответов форму превосходной степени с артиклем </a:t>
            </a:r>
            <a:r>
              <a:rPr lang="en-US" smtClean="0"/>
              <a:t>,</a:t>
            </a:r>
            <a:r>
              <a:rPr lang="ru-RU" smtClean="0"/>
              <a:t>это будет считается неверным ответом и вы потеряете балл.</a:t>
            </a:r>
          </a:p>
          <a:p>
            <a:pPr>
              <a:lnSpc>
                <a:spcPct val="80000"/>
              </a:lnSpc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высказыва­ние с элементами рассу­ждения по предложенной проблеме «Ваше мнение»</a:t>
            </a:r>
            <a:endParaRPr lang="ru-RU" dirty="0"/>
          </a:p>
        </p:txBody>
      </p:sp>
      <p:pic>
        <p:nvPicPr>
          <p:cNvPr id="4301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4200" y="2565400"/>
            <a:ext cx="2911475" cy="4048125"/>
          </a:xfrm>
        </p:spPr>
      </p:pic>
      <p:sp>
        <p:nvSpPr>
          <p:cNvPr id="43011" name="Прямоугольник 4"/>
          <p:cNvSpPr>
            <a:spLocks noChangeArrowheads="1"/>
          </p:cNvSpPr>
          <p:nvPr/>
        </p:nvSpPr>
        <p:spPr bwMode="auto">
          <a:xfrm>
            <a:off x="5319713" y="3105150"/>
            <a:ext cx="6373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0000"/>
                </a:solidFill>
                <a:latin typeface="Georgia" pitchFamily="18" charset="0"/>
              </a:rPr>
              <a:t>Открывая мир с английским языком. </a:t>
            </a:r>
            <a:endParaRPr lang="en-US" b="1">
              <a:solidFill>
                <a:srgbClr val="000000"/>
              </a:solidFill>
              <a:latin typeface="Georgia" pitchFamily="18" charset="0"/>
            </a:endParaRPr>
          </a:p>
          <a:p>
            <a:pPr algn="ctr"/>
            <a:r>
              <a:rPr lang="ru-RU" b="1">
                <a:solidFill>
                  <a:srgbClr val="000000"/>
                </a:solidFill>
                <a:latin typeface="Georgia" pitchFamily="18" charset="0"/>
              </a:rPr>
              <a:t>Новые 150 эссе для ЕГЭ. Готовимся к ЕГЭ. </a:t>
            </a:r>
            <a:endParaRPr lang="en-US" b="1">
              <a:solidFill>
                <a:srgbClr val="000000"/>
              </a:solidFill>
              <a:latin typeface="Georgia" pitchFamily="18" charset="0"/>
            </a:endParaRPr>
          </a:p>
          <a:p>
            <a:pPr algn="ctr"/>
            <a:r>
              <a:rPr lang="ru-RU" b="1" i="1">
                <a:solidFill>
                  <a:srgbClr val="000000"/>
                </a:solidFill>
                <a:latin typeface="Georgia" pitchFamily="18" charset="0"/>
              </a:rPr>
              <a:t>Юнёва С.А.</a:t>
            </a:r>
            <a:endParaRPr lang="ru-RU" b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838200" y="166688"/>
            <a:ext cx="10515600" cy="1160462"/>
          </a:xfrm>
        </p:spPr>
        <p:txBody>
          <a:bodyPr/>
          <a:lstStyle/>
          <a:p>
            <a:r>
              <a:rPr lang="ru-RU" b="1" smtClean="0"/>
              <a:t>ГОВОРЕНИЕ 1</a:t>
            </a:r>
            <a:r>
              <a:rPr lang="ru-RU" smtClean="0"/>
              <a:t>:Чтение текста вслух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27150"/>
            <a:ext cx="10515600" cy="53308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НЕ БОЛЕЕ 5 ОШИБОК В ЕГЭ (1 балл), 7 – В ОГЭ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Числительные</a:t>
            </a:r>
            <a:endParaRPr lang="en-US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Географические названия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ЕГЭ</a:t>
            </a:r>
            <a:r>
              <a:rPr lang="ru-RU" b="1" dirty="0"/>
              <a:t>. Английский язык. Устная часть. </a:t>
            </a:r>
            <a:endParaRPr lang="ru-RU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Тренировочные тесты.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/>
              <a:t> </a:t>
            </a:r>
            <a:r>
              <a:rPr lang="ru-RU" b="1" i="1" dirty="0" err="1"/>
              <a:t>Мильруд</a:t>
            </a:r>
            <a:r>
              <a:rPr lang="ru-RU" b="1" i="1" dirty="0"/>
              <a:t> Р.П</a:t>
            </a:r>
            <a:r>
              <a:rPr lang="ru-RU" b="1" i="1" dirty="0" smtClean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b="1" i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http://injaz.ege.edu.ru/</a:t>
            </a: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4403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3600" y="2486025"/>
            <a:ext cx="2819400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ГОВОРЕНИЕ 2 :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условный диалог-расспрос </a:t>
            </a:r>
          </a:p>
        </p:txBody>
      </p:sp>
      <p:sp>
        <p:nvSpPr>
          <p:cNvPr id="4505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Прямые вопросы</a:t>
            </a:r>
          </a:p>
          <a:p>
            <a:r>
              <a:rPr lang="ru-RU" smtClean="0"/>
              <a:t>Структура вопросит. предложений, в основном настоящее, иногда будущее время;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ГОВОРЕНИЕ 2 :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условный диалог-расспрос 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You are considering starting breakdance lessons and </a:t>
            </a:r>
            <a:r>
              <a:rPr lang="en-GB" dirty="0" smtClean="0"/>
              <a:t>now you</a:t>
            </a:r>
            <a:r>
              <a:rPr lang="en-US" dirty="0" smtClean="0"/>
              <a:t>'d like to get</a:t>
            </a:r>
            <a:r>
              <a:rPr lang="en-GB" dirty="0" smtClean="0"/>
              <a:t> more information. In 1.5 minutes you are to ask </a:t>
            </a:r>
            <a:r>
              <a:rPr lang="en-GB" u="sng" dirty="0" smtClean="0"/>
              <a:t>five direct questions</a:t>
            </a:r>
            <a:r>
              <a:rPr lang="en-GB" dirty="0" smtClean="0"/>
              <a:t> to find out </a:t>
            </a:r>
            <a:r>
              <a:rPr lang="en-US" dirty="0" smtClean="0"/>
              <a:t>about</a:t>
            </a:r>
            <a:r>
              <a:rPr lang="en-GB" dirty="0" smtClean="0"/>
              <a:t> the following: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1</a:t>
            </a:r>
            <a:r>
              <a:rPr lang="en-US" dirty="0"/>
              <a:t>) tuition fees 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2) course location	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3) duration of the course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4) special clothes 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5) evening classes 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 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ГОВОРЕНИЕ 2 :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условный диалог-расспрос </a:t>
            </a:r>
            <a:endParaRPr 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838200" y="1879600"/>
          <a:ext cx="9696450" cy="4257675"/>
        </p:xfrm>
        <a:graphic>
          <a:graphicData uri="http://schemas.openxmlformats.org/drawingml/2006/table">
            <a:tbl>
              <a:tblPr/>
              <a:tblGrid>
                <a:gridCol w="4510088"/>
                <a:gridCol w="5186362"/>
              </a:tblGrid>
              <a:tr h="417513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Языковое оформление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1.What about the tuition fee?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принимается, так как начинается с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What about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Where is the course location?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принимается, так как неправильное вопросительное слово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What is the duration of the course?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Принимается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4.Should I take special clothes?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Принимается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8556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Are there any morning classes?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принимается (не по теме)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ГОВОРЕНИЕ 2 :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условный диалог-расспрос 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You are considering buying the book and now you</a:t>
            </a:r>
            <a:r>
              <a:rPr lang="en-US" dirty="0"/>
              <a:t>'d </a:t>
            </a:r>
            <a:r>
              <a:rPr lang="en-US" dirty="0" smtClean="0"/>
              <a:t>like </a:t>
            </a:r>
            <a:r>
              <a:rPr lang="en-US" dirty="0"/>
              <a:t>to get</a:t>
            </a:r>
            <a:r>
              <a:rPr lang="en-GB" dirty="0"/>
              <a:t> more information. In 1.5 minutes you are to ask </a:t>
            </a:r>
            <a:r>
              <a:rPr lang="en-GB" u="sng" dirty="0"/>
              <a:t>five direct questions</a:t>
            </a:r>
            <a:r>
              <a:rPr lang="en-GB" dirty="0"/>
              <a:t> to find out </a:t>
            </a:r>
            <a:r>
              <a:rPr lang="en-US" dirty="0"/>
              <a:t>about</a:t>
            </a:r>
            <a:r>
              <a:rPr lang="en-GB" dirty="0"/>
              <a:t> the following: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1. if it's a paperback edition 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2. number of illustrations 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3. vegetarian dishes 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4. the price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5. audio version of the book 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ГОВОРЕНИЕ 2 :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условный диалог-расспрос </a:t>
            </a:r>
            <a:endParaRPr 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25463" y="1690688"/>
          <a:ext cx="10109200" cy="4838700"/>
        </p:xfrm>
        <a:graphic>
          <a:graphicData uri="http://schemas.openxmlformats.org/drawingml/2006/table">
            <a:tbl>
              <a:tblPr/>
              <a:tblGrid>
                <a:gridCol w="5000625"/>
                <a:gridCol w="5108575"/>
              </a:tblGrid>
              <a:tr h="371475"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Языковое оформление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Вопрос отсутствует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How many illustration there?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принимается, так как есть грамматические нарушения (отсутствие глагола в нужной форме, отсутствие множественного числа в существительном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illustration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Do you have vegetarian dishes?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Принимается, но…..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How much is the price?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принимается (неправильное вопросительное слово)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Do you have the audio version of the book?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Принимается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49177" name="Rectangle 1"/>
          <p:cNvSpPr>
            <a:spLocks noChangeArrowheads="1"/>
          </p:cNvSpPr>
          <p:nvPr/>
        </p:nvSpPr>
        <p:spPr bwMode="auto">
          <a:xfrm>
            <a:off x="-6302375" y="90488"/>
            <a:ext cx="18494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altLang="ru-RU" sz="1200" b="1">
                <a:cs typeface="Times New Roman" pitchFamily="18" charset="0"/>
              </a:rPr>
              <a:t>Комментарии</a:t>
            </a:r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Говорение 3</a:t>
            </a:r>
            <a:r>
              <a:rPr lang="ru-RU" smtClean="0"/>
              <a:t>: описание фотографии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Монолог, композиция;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 </a:t>
            </a:r>
            <a:r>
              <a:rPr lang="ru-RU" b="1" dirty="0" smtClean="0"/>
              <a:t>Адресность: </a:t>
            </a:r>
            <a:r>
              <a:rPr lang="ru-RU" dirty="0" smtClean="0"/>
              <a:t>Ответ </a:t>
            </a:r>
            <a:r>
              <a:rPr lang="ru-RU" dirty="0"/>
              <a:t>на вопрос, почему автор решил показать это фото другу, </a:t>
            </a:r>
            <a:r>
              <a:rPr lang="ru-RU" dirty="0" smtClean="0"/>
              <a:t>дан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 </a:t>
            </a:r>
            <a:r>
              <a:rPr lang="en-US" i="1" dirty="0" smtClean="0"/>
              <a:t>I </a:t>
            </a:r>
            <a:r>
              <a:rPr lang="en-US" i="1" dirty="0"/>
              <a:t>decided to show this photo to my friend to remind him of these happy moments. </a:t>
            </a:r>
            <a:r>
              <a:rPr lang="en-US" b="1" i="1" dirty="0"/>
              <a:t> </a:t>
            </a:r>
            <a:endParaRPr lang="ru-RU" i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Ответ </a:t>
            </a:r>
            <a:r>
              <a:rPr lang="ru-RU" b="1" dirty="0"/>
              <a:t>дан, но отсутствует </a:t>
            </a:r>
            <a:r>
              <a:rPr lang="ru-RU" b="1" dirty="0" smtClean="0"/>
              <a:t>адресность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Слова-связки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smtClean="0"/>
              <a:t>описание – </a:t>
            </a:r>
            <a:r>
              <a:rPr lang="ru-RU" dirty="0" smtClean="0"/>
              <a:t>Время </a:t>
            </a:r>
            <a:r>
              <a:rPr lang="en-US" dirty="0" smtClean="0"/>
              <a:t>Present Continuous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Говорение </a:t>
            </a:r>
            <a:r>
              <a:rPr lang="en-US" b="1" smtClean="0"/>
              <a:t>4</a:t>
            </a:r>
            <a:r>
              <a:rPr lang="ru-RU" b="1" smtClean="0"/>
              <a:t>: сравнение фотографий</a:t>
            </a:r>
            <a:endParaRPr lang="ru-RU" smtClean="0"/>
          </a:p>
        </p:txBody>
      </p:sp>
      <p:sp>
        <p:nvSpPr>
          <p:cNvPr id="5120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smtClean="0"/>
              <a:t>And myself if I had to choose one of these two pictures I'd choose the first one because I like New Year much more than birthday</a:t>
            </a:r>
            <a:r>
              <a:rPr lang="en-US" smtClean="0"/>
              <a:t>. </a:t>
            </a:r>
            <a:endParaRPr lang="ru-RU" smtClean="0"/>
          </a:p>
          <a:p>
            <a:endParaRPr lang="ru-RU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77913" y="2906713"/>
          <a:ext cx="9618662" cy="34051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727776"/>
                <a:gridCol w="5892213"/>
              </a:tblGrid>
              <a:tr h="20503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Аспект 4. Ответ на вопрос о предпочтениях экзаменуемого дан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дан, но неточный, так как выбирает картинку, а не деятельность. 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myself if I had to choose one of these two pictures I'd choose the first one…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5553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Аспект 5. Обоснование своих предпочтений дано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 дан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 аргументация слабая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...because I like New Year much more than birthday.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33475"/>
          </a:xfrm>
        </p:spPr>
        <p:txBody>
          <a:bodyPr/>
          <a:lstStyle/>
          <a:p>
            <a:r>
              <a:rPr lang="ru-RU" b="1" smtClean="0"/>
              <a:t>Говорение </a:t>
            </a:r>
            <a:r>
              <a:rPr lang="en-US" b="1" smtClean="0"/>
              <a:t>4</a:t>
            </a:r>
            <a:r>
              <a:rPr lang="ru-RU" b="1" smtClean="0"/>
              <a:t>: сравнение фотографий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65915"/>
            <a:ext cx="10515600" cy="56924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Пункт 4 плана ответа является самым важным :</a:t>
            </a:r>
            <a:r>
              <a:rPr lang="ru-RU" dirty="0" smtClean="0"/>
              <a:t>именно </a:t>
            </a:r>
            <a:r>
              <a:rPr lang="ru-RU" dirty="0"/>
              <a:t>он подскажет </a:t>
            </a:r>
            <a:r>
              <a:rPr lang="ru-RU" dirty="0" smtClean="0"/>
              <a:t>экзаменуемому </a:t>
            </a:r>
            <a:r>
              <a:rPr lang="ru-RU" dirty="0"/>
              <a:t>главный аспект для сравнения. Следует обратить внимание учащихся на форму </a:t>
            </a:r>
            <a:r>
              <a:rPr lang="ru-RU" dirty="0" smtClean="0"/>
              <a:t>глагола “</a:t>
            </a:r>
            <a:r>
              <a:rPr lang="en-US" dirty="0" smtClean="0"/>
              <a:t>to prefer</a:t>
            </a:r>
            <a:r>
              <a:rPr lang="ru-RU" dirty="0" smtClean="0"/>
              <a:t>”, </a:t>
            </a:r>
            <a:r>
              <a:rPr lang="ru-RU" dirty="0"/>
              <a:t>так как возможны различные варианты, и от того, как сформулирован пункт </a:t>
            </a:r>
            <a:r>
              <a:rPr lang="ru-RU" dirty="0" smtClean="0"/>
              <a:t>плана,</a:t>
            </a:r>
            <a:r>
              <a:rPr lang="en-US" dirty="0" smtClean="0"/>
              <a:t> </a:t>
            </a:r>
            <a:r>
              <a:rPr lang="ru-RU" dirty="0" smtClean="0"/>
              <a:t>во </a:t>
            </a:r>
            <a:r>
              <a:rPr lang="ru-RU" dirty="0"/>
              <a:t>многом зависит ваш ответ. В данном случае предлагается форма сослагательного наклонения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“</a:t>
            </a:r>
            <a:r>
              <a:rPr lang="en-US" b="1" dirty="0" smtClean="0"/>
              <a:t>you’d prefer</a:t>
            </a:r>
            <a:r>
              <a:rPr lang="ru-RU" dirty="0" smtClean="0"/>
              <a:t>” </a:t>
            </a:r>
            <a:r>
              <a:rPr lang="ru-RU" dirty="0"/>
              <a:t>— «вы бы предпочли», соответственно возможный ответ: (далее ответ по тексту).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>В других заданиях возможны формулировки: “</a:t>
            </a:r>
            <a:r>
              <a:rPr lang="ru-RU" b="1" dirty="0" err="1" smtClean="0"/>
              <a:t>уо</a:t>
            </a:r>
            <a:r>
              <a:rPr lang="en-US" b="1" dirty="0" smtClean="0"/>
              <a:t>u preferred as a child</a:t>
            </a:r>
            <a:r>
              <a:rPr lang="ru-RU" dirty="0" smtClean="0"/>
              <a:t>” </a:t>
            </a:r>
            <a:r>
              <a:rPr lang="ru-RU" dirty="0"/>
              <a:t>(вы предпочитали в </a:t>
            </a:r>
            <a:r>
              <a:rPr lang="ru-RU" dirty="0" smtClean="0"/>
              <a:t>детстве</a:t>
            </a:r>
            <a:r>
              <a:rPr lang="ru-RU" dirty="0"/>
              <a:t>), “</a:t>
            </a:r>
            <a:r>
              <a:rPr lang="ru-RU" b="1" dirty="0" err="1" smtClean="0"/>
              <a:t>уо</a:t>
            </a:r>
            <a:r>
              <a:rPr lang="en-US" b="1" dirty="0" smtClean="0"/>
              <a:t>u prefer</a:t>
            </a:r>
            <a:r>
              <a:rPr lang="ru-RU" dirty="0" smtClean="0"/>
              <a:t>” </a:t>
            </a:r>
            <a:r>
              <a:rPr lang="ru-RU" dirty="0"/>
              <a:t>(вы предпочитаете) и т.д. Ваш ответ должен соответствовать </a:t>
            </a:r>
            <a:r>
              <a:rPr lang="ru-RU" dirty="0" smtClean="0"/>
              <a:t>формулировке</a:t>
            </a:r>
            <a:r>
              <a:rPr lang="en-US" dirty="0" smtClean="0"/>
              <a:t> </a:t>
            </a:r>
            <a:r>
              <a:rPr lang="ru-RU" dirty="0" smtClean="0"/>
              <a:t>конкретного </a:t>
            </a:r>
            <a:r>
              <a:rPr lang="ru-RU" dirty="0"/>
              <a:t>задания</a:t>
            </a:r>
            <a:r>
              <a:rPr lang="ru-RU" dirty="0" smtClean="0"/>
              <a:t>.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/>
              <a:t> </a:t>
            </a:r>
            <a:r>
              <a:rPr lang="ru-RU" dirty="0" smtClean="0"/>
              <a:t>Пункт4 : выбираем ситуацию, тип, вид </a:t>
            </a:r>
            <a:r>
              <a:rPr lang="ru-RU" dirty="0" err="1" smtClean="0"/>
              <a:t>деятельнсти</a:t>
            </a:r>
            <a:r>
              <a:rPr lang="ru-RU" dirty="0" smtClean="0"/>
              <a:t> </a:t>
            </a:r>
            <a:r>
              <a:rPr lang="ru-RU" smtClean="0"/>
              <a:t>или чего-либо на </a:t>
            </a:r>
            <a:r>
              <a:rPr lang="ru-RU" dirty="0" smtClean="0"/>
              <a:t>фото, а не фотографию саму (</a:t>
            </a:r>
            <a:r>
              <a:rPr lang="en-US" strike="sngStrike" dirty="0" smtClean="0"/>
              <a:t>I would choose photo number 2,…..</a:t>
            </a:r>
            <a:r>
              <a:rPr lang="ru-RU" dirty="0" smtClean="0"/>
              <a:t>)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>Оформление бланков</a:t>
            </a:r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писать </a:t>
            </a:r>
            <a:r>
              <a:rPr lang="ru-RU" dirty="0"/>
              <a:t>аккуратно и разборчиво.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Если заметил </a:t>
            </a:r>
            <a:r>
              <a:rPr lang="ru-RU" dirty="0"/>
              <a:t>у себя </a:t>
            </a:r>
            <a:r>
              <a:rPr lang="ru-RU" dirty="0" smtClean="0"/>
              <a:t>ошибку, БЛАНК 1: пользуйся специальным выделенным для исправлений местом в </a:t>
            </a:r>
            <a:r>
              <a:rPr lang="ru-RU" dirty="0"/>
              <a:t>бланке; БЛАНК </a:t>
            </a:r>
            <a:r>
              <a:rPr lang="ru-RU" dirty="0" smtClean="0"/>
              <a:t>2: аккуратно зачеркни </a:t>
            </a:r>
            <a:r>
              <a:rPr lang="ru-RU" dirty="0"/>
              <a:t>неправильное и сверху </a:t>
            </a:r>
            <a:r>
              <a:rPr lang="ru-RU" dirty="0" smtClean="0"/>
              <a:t>надпиши </a:t>
            </a:r>
            <a:r>
              <a:rPr lang="ru-RU" dirty="0"/>
              <a:t>правильный </a:t>
            </a:r>
            <a:r>
              <a:rPr lang="ru-RU" dirty="0" smtClean="0"/>
              <a:t>вариант 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Письменный раздел. Следует </a:t>
            </a:r>
            <a:r>
              <a:rPr lang="ru-RU" dirty="0"/>
              <a:t>помнить о делении текста на абзацы, которые могут быть оформлены разными способами: отступ от левого края («красная строка») или дополни­тельный пробел (пустая строка) между абзацами с ровным левым краем или одновременно: и дополнительный пробел между строками и отступ по левому краю. Важно, чтобы это деление на абзацы легко воспринималось визуально. 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Правильное </a:t>
            </a:r>
            <a:r>
              <a:rPr lang="ru-RU" dirty="0"/>
              <a:t>выполнение заданий и правильное заполнение бланков ответов обеспечит </a:t>
            </a:r>
            <a:r>
              <a:rPr lang="ru-RU" dirty="0" smtClean="0"/>
              <a:t> </a:t>
            </a:r>
            <a:r>
              <a:rPr lang="ru-RU" dirty="0"/>
              <a:t>высокие баллы.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838200" y="153988"/>
            <a:ext cx="10515600" cy="889000"/>
          </a:xfrm>
        </p:spPr>
        <p:txBody>
          <a:bodyPr/>
          <a:lstStyle/>
          <a:p>
            <a:r>
              <a:rPr lang="ru-RU" b="1" smtClean="0"/>
              <a:t>Говорение</a:t>
            </a:r>
            <a:endParaRPr lang="ru-RU" smtClean="0"/>
          </a:p>
        </p:txBody>
      </p:sp>
      <p:sp>
        <p:nvSpPr>
          <p:cNvPr id="53250" name="Объект 3"/>
          <p:cNvSpPr>
            <a:spLocks noGrp="1"/>
          </p:cNvSpPr>
          <p:nvPr>
            <p:ph idx="1"/>
          </p:nvPr>
        </p:nvSpPr>
        <p:spPr>
          <a:xfrm>
            <a:off x="838200" y="1042988"/>
            <a:ext cx="10515600" cy="5133975"/>
          </a:xfrm>
        </p:spPr>
        <p:txBody>
          <a:bodyPr/>
          <a:lstStyle/>
          <a:p>
            <a:r>
              <a:rPr lang="ru-RU" b="1" smtClean="0"/>
              <a:t>Effective Speaking. Устная часть ЕГЭ по английскому языку. 10-11 классы. (базовый и углубленный уровни) </a:t>
            </a:r>
            <a:r>
              <a:rPr lang="ru-RU" b="1" i="1" smtClean="0"/>
              <a:t>Вербицкая М.В. </a:t>
            </a:r>
          </a:p>
          <a:p>
            <a:r>
              <a:rPr lang="ru-RU" smtClean="0"/>
              <a:t>С. Юнева: Английский язык. Устная часть. Готовимся к ЕГЭ</a:t>
            </a:r>
            <a:br>
              <a:rPr lang="ru-RU" smtClean="0"/>
            </a:br>
            <a:r>
              <a:rPr lang="ru-RU" b="1" smtClean="0"/>
              <a:t/>
            </a:r>
            <a:br>
              <a:rPr lang="ru-RU" b="1" smtClean="0"/>
            </a:br>
            <a:endParaRPr lang="ru-RU" b="1" smtClean="0"/>
          </a:p>
          <a:p>
            <a:endParaRPr lang="ru-RU" smtClean="0"/>
          </a:p>
        </p:txBody>
      </p:sp>
      <p:pic>
        <p:nvPicPr>
          <p:cNvPr id="53251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0288" y="2454275"/>
            <a:ext cx="3219450" cy="372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63" y="2601913"/>
            <a:ext cx="2743200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338"/>
          </a:xfrm>
        </p:spPr>
        <p:txBody>
          <a:bodyPr/>
          <a:lstStyle/>
          <a:p>
            <a:r>
              <a:rPr lang="ru-RU" smtClean="0"/>
              <a:t>ЕГЭ пособия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150" y="1287463"/>
            <a:ext cx="10915650" cy="48895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Я сдам ЕГЭ! Английский язык. Практикум </a:t>
            </a:r>
            <a:r>
              <a:rPr lang="ru-RU" b="1" dirty="0" smtClean="0"/>
              <a:t>и диагностика</a:t>
            </a:r>
            <a:r>
              <a:rPr lang="ru-RU" b="1" dirty="0"/>
              <a:t>. </a:t>
            </a:r>
            <a:r>
              <a:rPr lang="ru-RU" b="1" dirty="0" smtClean="0"/>
              <a:t>   </a:t>
            </a:r>
            <a:r>
              <a:rPr lang="ru-RU" b="1" i="1" dirty="0" smtClean="0"/>
              <a:t>Вербицкая </a:t>
            </a:r>
            <a:r>
              <a:rPr lang="ru-RU" b="1" i="1" dirty="0"/>
              <a:t>М.В</a:t>
            </a:r>
            <a:r>
              <a:rPr lang="ru-RU" b="1" i="1" dirty="0" smtClean="0"/>
              <a:t>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ЕГЭ 2018. Английский язык. Комплекс материалов для подготовки учащихся</a:t>
            </a:r>
            <a:r>
              <a:rPr lang="ru-RU" b="1" dirty="0" smtClean="0"/>
              <a:t>. </a:t>
            </a:r>
            <a:r>
              <a:rPr lang="ru-RU" b="1" i="1" dirty="0"/>
              <a:t>Вербицкая М.В.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427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16100" y="3332163"/>
            <a:ext cx="2524125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8175" y="3332163"/>
            <a:ext cx="270510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364013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52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4432300"/>
            <a:ext cx="9283700" cy="1579563"/>
          </a:xfrm>
        </p:spPr>
      </p:pic>
      <p:pic>
        <p:nvPicPr>
          <p:cNvPr id="55299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4300" y="6108700"/>
            <a:ext cx="12192000" cy="257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5563" y="541338"/>
            <a:ext cx="3424237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11863"/>
            <a:ext cx="12192000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1150" y="693738"/>
            <a:ext cx="87709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838200" y="166688"/>
            <a:ext cx="10515600" cy="8636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56323" name="Объект 3" descr="C:\Users\Naile\Desktop\Naile 2017-18\ЭКЗАМЕН 16-17\ЕГЭ17 Верб20вар 1-5\Вариант 4\Вариант 4_задание 2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3063" y="1622425"/>
            <a:ext cx="5722937" cy="4133850"/>
          </a:xfrm>
        </p:spPr>
      </p:pic>
      <p:pic>
        <p:nvPicPr>
          <p:cNvPr id="5632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979613"/>
            <a:ext cx="6756400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Задание 4</a:t>
            </a:r>
            <a:endParaRPr lang="ru-RU" dirty="0"/>
          </a:p>
        </p:txBody>
      </p:sp>
      <p:pic>
        <p:nvPicPr>
          <p:cNvPr id="5734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93713" y="1443038"/>
            <a:ext cx="5314950" cy="5124450"/>
          </a:xfrm>
        </p:spPr>
      </p:pic>
      <p:pic>
        <p:nvPicPr>
          <p:cNvPr id="57347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07175" y="1443038"/>
            <a:ext cx="543401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Объект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113" y="1595438"/>
            <a:ext cx="53149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Аудирование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 1:Понимание основного </a:t>
            </a:r>
            <a:br>
              <a:rPr lang="ru-RU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>
                <a:latin typeface="Times New Roman" pitchFamily="18" charset="0"/>
                <a:cs typeface="Times New Roman" pitchFamily="18" charset="0"/>
              </a:rPr>
              <a:t>содержания прослушанного текста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Опора на несколько ключевых слов;</a:t>
            </a:r>
          </a:p>
          <a:p>
            <a:r>
              <a:rPr lang="ru-RU" smtClean="0"/>
              <a:t>По ключевым словам установить общую тему, объединяющую все тексты, и какой особый аспект общей темы выделяется в каждом утверждении;</a:t>
            </a:r>
          </a:p>
          <a:p>
            <a:r>
              <a:rPr lang="ru-RU" smtClean="0"/>
              <a:t>Синонимы и синонимичные выражения;</a:t>
            </a:r>
          </a:p>
          <a:p>
            <a:r>
              <a:rPr lang="ru-RU" smtClean="0"/>
              <a:t>Время, отведенное на инструкции, тратить на ознакомление с вопросами;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2:Понимание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прослушанном тексте запрашиваемой ин­формации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Формулировка задания;</a:t>
            </a:r>
          </a:p>
          <a:p>
            <a:r>
              <a:rPr lang="ru-RU" smtClean="0"/>
              <a:t>Обращать внимание на отрицательные предложения (частичка </a:t>
            </a:r>
            <a:r>
              <a:rPr lang="en-US" smtClean="0"/>
              <a:t>not, </a:t>
            </a:r>
            <a:r>
              <a:rPr lang="ru-RU" smtClean="0"/>
              <a:t>отрицательные префиксы </a:t>
            </a:r>
            <a:r>
              <a:rPr lang="en-US" smtClean="0"/>
              <a:t>un-, dis-</a:t>
            </a:r>
            <a:r>
              <a:rPr lang="ru-RU" smtClean="0"/>
              <a:t> и т.п.</a:t>
            </a:r>
            <a:r>
              <a:rPr lang="en-US" smtClean="0"/>
              <a:t> </a:t>
            </a:r>
            <a:r>
              <a:rPr lang="ru-RU" smtClean="0"/>
              <a:t>, отрицательные наречия </a:t>
            </a:r>
            <a:r>
              <a:rPr lang="en-US" smtClean="0"/>
              <a:t>hardly</a:t>
            </a:r>
            <a:r>
              <a:rPr lang="ru-RU" smtClean="0"/>
              <a:t>,…)</a:t>
            </a:r>
          </a:p>
          <a:p>
            <a:r>
              <a:rPr lang="ru-RU" smtClean="0"/>
              <a:t>кому трудно дается это задание: </a:t>
            </a:r>
            <a:r>
              <a:rPr lang="ru-RU" u="sng" smtClean="0"/>
              <a:t>во время первого </a:t>
            </a:r>
            <a:r>
              <a:rPr lang="ru-RU" smtClean="0"/>
              <a:t>прослушивания определить, </a:t>
            </a:r>
            <a:r>
              <a:rPr lang="ru-RU" b="1" smtClean="0"/>
              <a:t>есть </a:t>
            </a:r>
            <a:r>
              <a:rPr lang="ru-RU" smtClean="0"/>
              <a:t>необходимая информация в тексте </a:t>
            </a:r>
            <a:r>
              <a:rPr lang="ru-RU" b="1" smtClean="0"/>
              <a:t>или нет. </a:t>
            </a:r>
            <a:r>
              <a:rPr lang="ru-RU" smtClean="0"/>
              <a:t>Иными словами, при первом прослушивании определить утверждения В ТЕКСТЕ НЕ СКАЗАНО. </a:t>
            </a:r>
            <a:r>
              <a:rPr lang="ru-RU" u="sng" smtClean="0"/>
              <a:t>Во время второго </a:t>
            </a:r>
            <a:r>
              <a:rPr lang="ru-RU" smtClean="0"/>
              <a:t>прослушивания оценить оставшиеся утверждения как ВЕРНО или НЕВЕРНО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575" y="90488"/>
            <a:ext cx="11669713" cy="952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3-9:Полное понимание прослушанного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11263"/>
            <a:ext cx="10958513" cy="5421312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внимательно изучить вопросы, хотя бы их начало, и, если успеваете, предложенные варианты ответов;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и правильные, и неправильные варианты ответа могут включать слова и фразы из текста, то есть следует обращать внимание и на контекст. Те варианты ответа, которые в тексте имеют контекст, отличный от того, который они имеют в вопросе, являются неверными.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Следует также быть осторожными с теми вариантами ответа, в которых встречаются те же слова и фразы, что звучат в тексте. Чаще всего эти варианты являются неверными. В правильных ответах часто используются </a:t>
            </a:r>
            <a:r>
              <a:rPr lang="ru-RU" b="1" dirty="0" smtClean="0"/>
              <a:t>синонимы, перифраз</a:t>
            </a:r>
            <a:r>
              <a:rPr lang="ru-RU" dirty="0" smtClean="0"/>
              <a:t>. `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Обращать особое внимание на вопросы и ответы с категоричными утверждениями, они обычно содержат слова типа </a:t>
            </a:r>
            <a:r>
              <a:rPr lang="en-US" b="1" dirty="0" smtClean="0"/>
              <a:t>always, never, only, every, the best, worst </a:t>
            </a:r>
            <a:r>
              <a:rPr lang="ru-RU" b="1" dirty="0" smtClean="0"/>
              <a:t>и др.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Not</a:t>
            </a:r>
            <a:endParaRPr lang="ru-RU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0900" cy="9747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10: понимание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9850"/>
            <a:ext cx="10515600" cy="483711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проверяется </a:t>
            </a:r>
            <a:r>
              <a:rPr lang="ru-RU" dirty="0" err="1"/>
              <a:t>сформированность</a:t>
            </a:r>
            <a:r>
              <a:rPr lang="ru-RU" dirty="0"/>
              <a:t> стратегий просмотрового </a:t>
            </a:r>
            <a:r>
              <a:rPr lang="ru-RU" dirty="0" smtClean="0"/>
              <a:t>чтения (чтение текста,</a:t>
            </a:r>
            <a:r>
              <a:rPr lang="en-US" dirty="0" smtClean="0"/>
              <a:t> </a:t>
            </a:r>
            <a:r>
              <a:rPr lang="ru-RU" dirty="0" smtClean="0"/>
              <a:t>не </a:t>
            </a:r>
            <a:r>
              <a:rPr lang="ru-RU" dirty="0"/>
              <a:t>вчитываясь слишком глубоко в его содержание</a:t>
            </a:r>
            <a:r>
              <a:rPr lang="ru-RU" dirty="0" smtClean="0"/>
              <a:t>);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начинать работу с данным заданием с внимательного </a:t>
            </a:r>
            <a:r>
              <a:rPr lang="ru-RU" dirty="0" smtClean="0"/>
              <a:t>прочтения заголовков. Следует </a:t>
            </a:r>
            <a:r>
              <a:rPr lang="ru-RU" dirty="0"/>
              <a:t>прочитать заголовки, уяснить </a:t>
            </a:r>
            <a:r>
              <a:rPr lang="ru-RU" b="1" dirty="0"/>
              <a:t>общую тему </a:t>
            </a:r>
            <a:r>
              <a:rPr lang="ru-RU" dirty="0" smtClean="0"/>
              <a:t>текстов </a:t>
            </a:r>
            <a:r>
              <a:rPr lang="ru-RU" b="1" dirty="0"/>
              <a:t>по </a:t>
            </a:r>
            <a:r>
              <a:rPr lang="ru-RU" b="1" dirty="0" smtClean="0"/>
              <a:t>ключевым словам </a:t>
            </a:r>
            <a:r>
              <a:rPr lang="ru-RU" dirty="0"/>
              <a:t>каждого </a:t>
            </a:r>
            <a:r>
              <a:rPr lang="ru-RU" b="1" dirty="0" smtClean="0"/>
              <a:t>заголовка</a:t>
            </a:r>
            <a:r>
              <a:rPr lang="ru-RU" dirty="0" smtClean="0"/>
              <a:t>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</a:t>
            </a:r>
            <a:r>
              <a:rPr lang="ru-RU" dirty="0" smtClean="0"/>
              <a:t>ри прочтении </a:t>
            </a:r>
            <a:r>
              <a:rPr lang="ru-RU" dirty="0"/>
              <a:t>текста легче </a:t>
            </a:r>
            <a:r>
              <a:rPr lang="ru-RU" dirty="0" smtClean="0"/>
              <a:t>выхватить </a:t>
            </a:r>
            <a:r>
              <a:rPr lang="ru-RU" dirty="0"/>
              <a:t>из него </a:t>
            </a:r>
            <a:r>
              <a:rPr lang="ru-RU" i="1" dirty="0"/>
              <a:t>слова-маяки</a:t>
            </a:r>
            <a:r>
              <a:rPr lang="ru-RU" dirty="0"/>
              <a:t>, </a:t>
            </a:r>
            <a:r>
              <a:rPr lang="ru-RU" dirty="0" smtClean="0"/>
              <a:t>помогающие быстро </a:t>
            </a:r>
            <a:r>
              <a:rPr lang="ru-RU" dirty="0"/>
              <a:t>определить правильный </a:t>
            </a:r>
            <a:r>
              <a:rPr lang="ru-RU" dirty="0" smtClean="0"/>
              <a:t>ответ.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/>
              <a:t>соотнести</a:t>
            </a:r>
            <a:r>
              <a:rPr lang="ru-RU" dirty="0"/>
              <a:t> найденные в тексте </a:t>
            </a:r>
            <a:r>
              <a:rPr lang="ru-RU" i="1" dirty="0" smtClean="0"/>
              <a:t>опорные слова </a:t>
            </a:r>
            <a:r>
              <a:rPr lang="ru-RU" dirty="0"/>
              <a:t>с </a:t>
            </a:r>
            <a:r>
              <a:rPr lang="ru-RU" i="1" dirty="0"/>
              <a:t>ключевым словом </a:t>
            </a:r>
            <a:r>
              <a:rPr lang="ru-RU" dirty="0"/>
              <a:t>заголовка к нему. Следовательно, выделение ключевого слова в </a:t>
            </a:r>
            <a:r>
              <a:rPr lang="ru-RU" dirty="0" smtClean="0"/>
              <a:t>заголовке</a:t>
            </a:r>
            <a:r>
              <a:rPr lang="ru-RU" dirty="0"/>
              <a:t>, предварительное обдумывание заголовка абсолютно необходимы.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самые простые, доступные </a:t>
            </a:r>
            <a:r>
              <a:rPr lang="ru-RU" dirty="0" smtClean="0"/>
              <a:t>опорные </a:t>
            </a:r>
            <a:r>
              <a:rPr lang="ru-RU" dirty="0"/>
              <a:t>слова чаще </a:t>
            </a:r>
            <a:r>
              <a:rPr lang="ru-RU" dirty="0" smtClean="0"/>
              <a:t>всего находятся </a:t>
            </a:r>
            <a:r>
              <a:rPr lang="ru-RU" dirty="0"/>
              <a:t>в первых </a:t>
            </a:r>
            <a:r>
              <a:rPr lang="ru-RU" dirty="0" smtClean="0"/>
              <a:t>двух </a:t>
            </a:r>
            <a:r>
              <a:rPr lang="ru-RU" dirty="0"/>
              <a:t>или последних двух строках текста, хотя это и не всегда так.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11:понимание структурно­смысловых связей в тексте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Понимание базовой структуры английского </a:t>
            </a:r>
            <a:r>
              <a:rPr lang="ru-RU" dirty="0" smtClean="0"/>
              <a:t>предложения‚ порядка </a:t>
            </a:r>
            <a:r>
              <a:rPr lang="ru-RU" dirty="0"/>
              <a:t>слов, типов придаточных </a:t>
            </a:r>
            <a:r>
              <a:rPr lang="ru-RU" dirty="0" smtClean="0"/>
              <a:t>предложений;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сначала проанализировать предложения с пропусками с целью </a:t>
            </a:r>
            <a:r>
              <a:rPr lang="ru-RU" dirty="0" smtClean="0"/>
              <a:t>определить, какая </a:t>
            </a:r>
            <a:r>
              <a:rPr lang="ru-RU" dirty="0"/>
              <a:t>часть предложения выпущена (</a:t>
            </a:r>
            <a:r>
              <a:rPr lang="ru-RU" dirty="0" smtClean="0"/>
              <a:t>придаточное предложение</a:t>
            </a:r>
            <a:r>
              <a:rPr lang="ru-RU" dirty="0"/>
              <a:t>, дополнение, </a:t>
            </a:r>
            <a:r>
              <a:rPr lang="ru-RU" dirty="0" smtClean="0"/>
              <a:t>обстоятельство и </a:t>
            </a:r>
            <a:r>
              <a:rPr lang="ru-RU" dirty="0"/>
              <a:t>т.д</a:t>
            </a:r>
            <a:r>
              <a:rPr lang="ru-RU" dirty="0" smtClean="0"/>
              <a:t>.)</a:t>
            </a:r>
            <a:endParaRPr lang="en-US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2714</Words>
  <Application>Microsoft Office PowerPoint</Application>
  <PresentationFormat>Произвольный</PresentationFormat>
  <Paragraphs>251</Paragraphs>
  <Slides>44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Calibri</vt:lpstr>
      <vt:lpstr>Arial</vt:lpstr>
      <vt:lpstr>Calibri Light</vt:lpstr>
      <vt:lpstr>Times New Roman</vt:lpstr>
      <vt:lpstr>Georgia</vt:lpstr>
      <vt:lpstr>Тема Office</vt:lpstr>
      <vt:lpstr>ГИА 2018: общий обзор вопросов подготовки</vt:lpstr>
      <vt:lpstr>Оформление бланков</vt:lpstr>
      <vt:lpstr>Оформление бланков</vt:lpstr>
      <vt:lpstr>Оформление бланков</vt:lpstr>
      <vt:lpstr>Аудирование 1:Понимание основного  содержания прослушанного текста</vt:lpstr>
      <vt:lpstr>Аудирование 2:Понимание в прослушанном тексте запрашиваемой ин­формации</vt:lpstr>
      <vt:lpstr>Аудирование 3-9:Полное понимание прослушанного текста</vt:lpstr>
      <vt:lpstr>Чтение 10: понимание основного содержания текста</vt:lpstr>
      <vt:lpstr>Чтение 11:понимание структурно­смысловых связей в тексте</vt:lpstr>
      <vt:lpstr>Slovenian members are just as entitled as German ones to speak the language of those…..</vt:lpstr>
      <vt:lpstr>Чтение 11:понимание структурно­смысловых связей в тексте</vt:lpstr>
      <vt:lpstr>Чтение 12-18: полное понимание информации в тексте</vt:lpstr>
      <vt:lpstr>Чтение 12-18: полное понимание информации в тексте</vt:lpstr>
      <vt:lpstr>ГРАММАТИКА и ЛЕКСИКА  19-25: Задания на контроль грамматических навыков </vt:lpstr>
      <vt:lpstr>ГРАММАТИКА и ЛЕКСИКА: 26-31 Словообразование</vt:lpstr>
      <vt:lpstr>ГРАММАТИКА и ЛЕКСИКА: 26-31 Словообразование</vt:lpstr>
      <vt:lpstr>Грамматика и лексика: 32-38 лексическая сочетаемость и устойчивые словосочетания </vt:lpstr>
      <vt:lpstr>39: письмо личного характера</vt:lpstr>
      <vt:lpstr>39: письмо личного характера</vt:lpstr>
      <vt:lpstr>39: письмо личного характера</vt:lpstr>
      <vt:lpstr>39: письмо личного характера</vt:lpstr>
      <vt:lpstr>39: письмо личного характера</vt:lpstr>
      <vt:lpstr>39: письмо личного характера</vt:lpstr>
      <vt:lpstr>39: письмо личного характера</vt:lpstr>
      <vt:lpstr>40: Письменное высказыва­ние с элементами рассу­ждения по предложенной проблеме «Ваше мнение»</vt:lpstr>
      <vt:lpstr>40: Письменное высказыва­ние с элементами рассу­ждения по предложенной проблеме «Ваше мнение»</vt:lpstr>
      <vt:lpstr>40: Письменное высказыва­ние с элементами рассу­ждения по предложенной проблеме «Ваше мнение»</vt:lpstr>
      <vt:lpstr>40: Письменное высказыва­ние с элементами рассу­ждения по предложенной проблеме «Ваше мнение»</vt:lpstr>
      <vt:lpstr>40: Письменное высказыва­ние с элементами рассу­ждения по предложенной проблеме «Ваше мнение»</vt:lpstr>
      <vt:lpstr>40: Письменное высказыва­ние с элементами рассу­ждения по предложенной проблеме «Ваше мнение»</vt:lpstr>
      <vt:lpstr>ГОВОРЕНИЕ 1:Чтение текста вслух</vt:lpstr>
      <vt:lpstr>ГОВОРЕНИЕ 2 : условный диалог-расспрос </vt:lpstr>
      <vt:lpstr>ГОВОРЕНИЕ 2 : условный диалог-расспрос </vt:lpstr>
      <vt:lpstr>ГОВОРЕНИЕ 2 : условный диалог-расспрос </vt:lpstr>
      <vt:lpstr>ГОВОРЕНИЕ 2 : условный диалог-расспрос </vt:lpstr>
      <vt:lpstr>ГОВОРЕНИЕ 2 : условный диалог-расспрос </vt:lpstr>
      <vt:lpstr>Говорение 3: описание фотографии</vt:lpstr>
      <vt:lpstr>Говорение 4: сравнение фотографий</vt:lpstr>
      <vt:lpstr>Говорение 4: сравнение фотографий</vt:lpstr>
      <vt:lpstr>Говорение</vt:lpstr>
      <vt:lpstr>ЕГЭ пособия</vt:lpstr>
      <vt:lpstr>Слайд 42</vt:lpstr>
      <vt:lpstr>Слайд 43</vt:lpstr>
      <vt:lpstr>Задание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ГИА 2018: общий обзор вопросов подготовки</dc:title>
  <dc:creator>Naile</dc:creator>
  <cp:lastModifiedBy>User</cp:lastModifiedBy>
  <cp:revision>168</cp:revision>
  <dcterms:created xsi:type="dcterms:W3CDTF">2018-03-26T01:45:57Z</dcterms:created>
  <dcterms:modified xsi:type="dcterms:W3CDTF">2018-04-30T19:18:26Z</dcterms:modified>
</cp:coreProperties>
</file>